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Lst>
  <p:sldSz cx="6858000" cy="12192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p:scale>
          <a:sx n="66" d="100"/>
          <a:sy n="66" d="100"/>
        </p:scale>
        <p:origin x="2386" y="-9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710722550784"/>
          <c:y val="0.171324422843256"/>
          <c:w val="0.82231936230393399"/>
          <c:h val="0.64763061968408298"/>
        </c:manualLayout>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B6D-458D-A90E-44D5E6889EF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B6D-458D-A90E-44D5E6889EF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B6D-458D-A90E-44D5E6889EF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B6D-458D-A90E-44D5E6889EF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B6D-458D-A90E-44D5E6889EF2}"/>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2B6D-458D-A90E-44D5E6889EF2}"/>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2B6D-458D-A90E-44D5E6889EF2}"/>
              </c:ext>
            </c:extLst>
          </c:dPt>
          <c:cat>
            <c:strRef>
              <c:f>[Book1]Sheet1!$B$2:$B$8</c:f>
              <c:strCache>
                <c:ptCount val="6"/>
                <c:pt idx="0">
                  <c:v>BFSI</c:v>
                </c:pt>
                <c:pt idx="1">
                  <c:v>Healthcare</c:v>
                </c:pt>
                <c:pt idx="2">
                  <c:v>Consulting</c:v>
                </c:pt>
                <c:pt idx="3">
                  <c:v>Others</c:v>
                </c:pt>
                <c:pt idx="4">
                  <c:v>Telecom</c:v>
                </c:pt>
                <c:pt idx="5">
                  <c:v>Information Technology</c:v>
                </c:pt>
              </c:strCache>
            </c:strRef>
          </c:cat>
          <c:val>
            <c:numRef>
              <c:f>[Book1]Sheet1!$C$2:$C$8</c:f>
              <c:numCache>
                <c:formatCode>0%</c:formatCode>
                <c:ptCount val="7"/>
                <c:pt idx="0">
                  <c:v>0.12</c:v>
                </c:pt>
                <c:pt idx="1">
                  <c:v>0.05</c:v>
                </c:pt>
                <c:pt idx="2">
                  <c:v>0.18</c:v>
                </c:pt>
                <c:pt idx="3">
                  <c:v>0.1</c:v>
                </c:pt>
                <c:pt idx="4">
                  <c:v>0.15</c:v>
                </c:pt>
                <c:pt idx="5">
                  <c:v>0.4</c:v>
                </c:pt>
              </c:numCache>
            </c:numRef>
          </c:val>
          <c:extLst>
            <c:ext xmlns:c16="http://schemas.microsoft.com/office/drawing/2014/chart" uri="{C3380CC4-5D6E-409C-BE32-E72D297353CC}">
              <c16:uniqueId val="{0000000E-2B6D-458D-A90E-44D5E6889E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en-US"/>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995508"/>
            <a:ext cx="5143500" cy="424504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6404254"/>
            <a:ext cx="5143500" cy="294386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834"/>
            <a:ext cx="5915025" cy="5072032"/>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8159849"/>
            <a:ext cx="5915025" cy="2667262"/>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3245875"/>
            <a:ext cx="2914650" cy="77364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3245875"/>
            <a:ext cx="2914650" cy="77364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75"/>
            <a:ext cx="5915025" cy="2356788"/>
          </a:xfrm>
        </p:spPr>
        <p:txBody>
          <a:bodyPr/>
          <a:lstStyle/>
          <a:p>
            <a:r>
              <a:rPr lang="en-US"/>
              <a:t>Click to edit Master title style</a:t>
            </a:r>
          </a:p>
        </p:txBody>
      </p:sp>
      <p:sp>
        <p:nvSpPr>
          <p:cNvPr id="3" name="Text Placeholder 2"/>
          <p:cNvSpPr>
            <a:spLocks noGrp="1"/>
          </p:cNvSpPr>
          <p:nvPr>
            <p:ph type="body" idx="1"/>
          </p:nvPr>
        </p:nvSpPr>
        <p:spPr>
          <a:xfrm>
            <a:off x="472381" y="2989029"/>
            <a:ext cx="2901255" cy="1464877"/>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905"/>
            <a:ext cx="2901255" cy="6551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989029"/>
            <a:ext cx="2915543" cy="1464877"/>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905"/>
            <a:ext cx="2915543" cy="6551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11/20/2024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11/20/2024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11/20/2024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80"/>
            <a:ext cx="2211883" cy="284508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755595"/>
            <a:ext cx="3471863" cy="866507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3657960"/>
            <a:ext cx="2211883" cy="677682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80"/>
            <a:ext cx="2211883" cy="284508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2915543" y="1755595"/>
            <a:ext cx="3471863" cy="866507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472381" y="3657960"/>
            <a:ext cx="2211883" cy="677682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649175"/>
            <a:ext cx="1478756" cy="1033317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649175"/>
            <a:ext cx="4350544" cy="1033317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75"/>
            <a:ext cx="5915025" cy="2356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3245875"/>
            <a:ext cx="5915025" cy="773647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11301291"/>
            <a:ext cx="1543050" cy="649175"/>
          </a:xfrm>
          <a:prstGeom prst="rect">
            <a:avLst/>
          </a:prstGeom>
        </p:spPr>
        <p:txBody>
          <a:bodyPr vert="horz" lIns="91440" tIns="45720" rIns="91440" bIns="45720" rtlCol="0" anchor="ctr"/>
          <a:lstStyle>
            <a:lvl1pPr algn="l">
              <a:defRPr sz="900">
                <a:solidFill>
                  <a:schemeClr val="tx1">
                    <a:tint val="75000"/>
                  </a:schemeClr>
                </a:solidFill>
              </a:defRPr>
            </a:lvl1pPr>
          </a:lstStyle>
          <a:p>
            <a:fld id="{63A1C593-65D0-4073-BCC9-577B9352EA97}" type="datetimeFigureOut">
              <a:rPr lang="en-US" smtClean="0"/>
              <a:t>11/20/2024</a:t>
            </a:fld>
            <a:endParaRPr lang="en-US"/>
          </a:p>
        </p:txBody>
      </p:sp>
      <p:sp>
        <p:nvSpPr>
          <p:cNvPr id="5" name="Footer Placeholder 4"/>
          <p:cNvSpPr>
            <a:spLocks noGrp="1"/>
          </p:cNvSpPr>
          <p:nvPr>
            <p:ph type="ftr" sz="quarter" idx="3"/>
          </p:nvPr>
        </p:nvSpPr>
        <p:spPr>
          <a:xfrm>
            <a:off x="2271713" y="11301291"/>
            <a:ext cx="2314575" cy="64917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1291"/>
            <a:ext cx="1543050" cy="649175"/>
          </a:xfrm>
          <a:prstGeom prst="rect">
            <a:avLst/>
          </a:prstGeom>
        </p:spPr>
        <p:txBody>
          <a:bodyPr vert="horz" lIns="91440" tIns="45720" rIns="91440" bIns="45720" rtlCol="0" anchor="ctr"/>
          <a:lstStyle>
            <a:lvl1pPr algn="r">
              <a:defRPr sz="9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3.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slideLayout" Target="../slideLayouts/slideLayout2.xml"/><Relationship Id="rId18" Type="http://schemas.openxmlformats.org/officeDocument/2006/relationships/image" Target="../media/image9.png"/><Relationship Id="rId26" Type="http://schemas.openxmlformats.org/officeDocument/2006/relationships/image" Target="../media/image17.png"/><Relationship Id="rId3" Type="http://schemas.openxmlformats.org/officeDocument/2006/relationships/tags" Target="../tags/tag6.xml"/><Relationship Id="rId21" Type="http://schemas.openxmlformats.org/officeDocument/2006/relationships/image" Target="../media/image12.jpeg"/><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image" Target="../media/image8.png"/><Relationship Id="rId25" Type="http://schemas.openxmlformats.org/officeDocument/2006/relationships/image" Target="../media/image16.png"/><Relationship Id="rId2" Type="http://schemas.openxmlformats.org/officeDocument/2006/relationships/tags" Target="../tags/tag5.xml"/><Relationship Id="rId16" Type="http://schemas.openxmlformats.org/officeDocument/2006/relationships/image" Target="../media/image7.png"/><Relationship Id="rId20" Type="http://schemas.openxmlformats.org/officeDocument/2006/relationships/image" Target="../media/image11.pn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image" Target="../media/image15.jpeg"/><Relationship Id="rId5" Type="http://schemas.openxmlformats.org/officeDocument/2006/relationships/tags" Target="../tags/tag8.xml"/><Relationship Id="rId15" Type="http://schemas.openxmlformats.org/officeDocument/2006/relationships/image" Target="../media/image6.png"/><Relationship Id="rId23" Type="http://schemas.openxmlformats.org/officeDocument/2006/relationships/image" Target="../media/image14.png"/><Relationship Id="rId10" Type="http://schemas.openxmlformats.org/officeDocument/2006/relationships/tags" Target="../tags/tag13.xml"/><Relationship Id="rId19" Type="http://schemas.openxmlformats.org/officeDocument/2006/relationships/image" Target="../media/image10.png"/><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image" Target="../media/image5.jpeg"/><Relationship Id="rId22" Type="http://schemas.openxmlformats.org/officeDocument/2006/relationships/image" Target="../media/image13.jpeg"/></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2.jpeg"/><Relationship Id="rId3" Type="http://schemas.openxmlformats.org/officeDocument/2006/relationships/tags" Target="../tags/tag18.xml"/><Relationship Id="rId7" Type="http://schemas.openxmlformats.org/officeDocument/2006/relationships/slideLayout" Target="../slideLayouts/slideLayout2.xml"/><Relationship Id="rId12" Type="http://schemas.openxmlformats.org/officeDocument/2006/relationships/image" Target="../media/image21.jpe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image" Target="../media/image20.jpeg"/><Relationship Id="rId5" Type="http://schemas.openxmlformats.org/officeDocument/2006/relationships/tags" Target="../tags/tag20.xml"/><Relationship Id="rId10" Type="http://schemas.openxmlformats.org/officeDocument/2006/relationships/image" Target="../media/image19.jpeg"/><Relationship Id="rId4" Type="http://schemas.openxmlformats.org/officeDocument/2006/relationships/tags" Target="../tags/tag19.xml"/><Relationship Id="rId9" Type="http://schemas.openxmlformats.org/officeDocument/2006/relationships/image" Target="../media/image12.jpeg"/><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7.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tags" Target="../tags/tag27.xml"/><Relationship Id="rId7" Type="http://schemas.openxmlformats.org/officeDocument/2006/relationships/slideLayout" Target="../slideLayouts/slideLayout4.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26.png"/><Relationship Id="rId5" Type="http://schemas.openxmlformats.org/officeDocument/2006/relationships/tags" Target="../tags/tag29.xml"/><Relationship Id="rId10" Type="http://schemas.openxmlformats.org/officeDocument/2006/relationships/image" Target="../media/image25.png"/><Relationship Id="rId4" Type="http://schemas.openxmlformats.org/officeDocument/2006/relationships/tags" Target="../tags/tag28.xml"/><Relationship Id="rId9"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mputer-dark-room-with-graphs-screen"/>
          <p:cNvPicPr>
            <a:picLocks noChangeAspect="1"/>
          </p:cNvPicPr>
          <p:nvPr/>
        </p:nvPicPr>
        <p:blipFill>
          <a:blip r:embed="rId5"/>
          <a:stretch>
            <a:fillRect/>
          </a:stretch>
        </p:blipFill>
        <p:spPr>
          <a:xfrm>
            <a:off x="0" y="0"/>
            <a:ext cx="6858000" cy="10287000"/>
          </a:xfrm>
          <a:prstGeom prst="rect">
            <a:avLst/>
          </a:prstGeom>
        </p:spPr>
      </p:pic>
      <p:sp>
        <p:nvSpPr>
          <p:cNvPr id="5" name="Text Box 4"/>
          <p:cNvSpPr txBox="1"/>
          <p:nvPr/>
        </p:nvSpPr>
        <p:spPr>
          <a:xfrm>
            <a:off x="461010" y="733425"/>
            <a:ext cx="6228080" cy="521970"/>
          </a:xfrm>
          <a:prstGeom prst="rect">
            <a:avLst/>
          </a:prstGeom>
          <a:noFill/>
        </p:spPr>
        <p:txBody>
          <a:bodyPr wrap="square" rtlCol="0">
            <a:spAutoFit/>
          </a:bodyPr>
          <a:lstStyle/>
          <a:p>
            <a:r>
              <a:rPr lang="en-US" sz="2800" b="1">
                <a:solidFill>
                  <a:schemeClr val="accent2"/>
                </a:solidFill>
              </a:rPr>
              <a:t>AZURE DATA FACTORY WITH POWER BI</a:t>
            </a:r>
          </a:p>
        </p:txBody>
      </p:sp>
      <p:cxnSp>
        <p:nvCxnSpPr>
          <p:cNvPr id="6" name="Straight Connector 5"/>
          <p:cNvCxnSpPr/>
          <p:nvPr/>
        </p:nvCxnSpPr>
        <p:spPr>
          <a:xfrm>
            <a:off x="492125" y="1344295"/>
            <a:ext cx="5873750" cy="12065"/>
          </a:xfrm>
          <a:prstGeom prst="line">
            <a:avLst/>
          </a:prstGeom>
          <a:ln w="28575" cmpd="sng">
            <a:solidFill>
              <a:schemeClr val="accent4"/>
            </a:solidFill>
            <a:prstDash val="solid"/>
          </a:ln>
        </p:spPr>
        <p:style>
          <a:lnRef idx="2">
            <a:schemeClr val="accent1"/>
          </a:lnRef>
          <a:fillRef idx="0">
            <a:srgbClr val="FFFFFF"/>
          </a:fillRef>
          <a:effectRef idx="0">
            <a:srgbClr val="FFFFFF"/>
          </a:effectRef>
          <a:fontRef idx="minor">
            <a:schemeClr val="tx1"/>
          </a:fontRef>
        </p:style>
      </p:cxnSp>
      <p:sp>
        <p:nvSpPr>
          <p:cNvPr id="7" name="Text Box 6"/>
          <p:cNvSpPr txBox="1"/>
          <p:nvPr/>
        </p:nvSpPr>
        <p:spPr>
          <a:xfrm>
            <a:off x="473710" y="1588135"/>
            <a:ext cx="5776595" cy="922020"/>
          </a:xfrm>
          <a:prstGeom prst="rect">
            <a:avLst/>
          </a:prstGeom>
          <a:noFill/>
        </p:spPr>
        <p:txBody>
          <a:bodyPr wrap="square" rtlCol="0">
            <a:spAutoFit/>
          </a:bodyPr>
          <a:lstStyle/>
          <a:p>
            <a:r>
              <a:rPr lang="en-US">
                <a:solidFill>
                  <a:schemeClr val="bg1"/>
                </a:solidFill>
              </a:rPr>
              <a:t>Boost your Azure Data Factory expertise and advance your career! With advanced skills, open doors to new opportunities and achieve professional growth.</a:t>
            </a:r>
          </a:p>
        </p:txBody>
      </p:sp>
      <p:cxnSp>
        <p:nvCxnSpPr>
          <p:cNvPr id="8" name="Straight Connector 7"/>
          <p:cNvCxnSpPr/>
          <p:nvPr/>
        </p:nvCxnSpPr>
        <p:spPr>
          <a:xfrm>
            <a:off x="-7620" y="11835765"/>
            <a:ext cx="6829425" cy="19050"/>
          </a:xfrm>
          <a:prstGeom prst="line">
            <a:avLst/>
          </a:prstGeom>
        </p:spPr>
        <p:style>
          <a:lnRef idx="2">
            <a:schemeClr val="accent1"/>
          </a:lnRef>
          <a:fillRef idx="0">
            <a:srgbClr val="FFFFFF"/>
          </a:fillRef>
          <a:effectRef idx="0">
            <a:srgbClr val="FFFFFF"/>
          </a:effectRef>
          <a:fontRef idx="minor">
            <a:schemeClr val="tx1"/>
          </a:fontRef>
        </p:style>
      </p:cxnSp>
      <p:cxnSp>
        <p:nvCxnSpPr>
          <p:cNvPr id="9" name="Straight Connector 8"/>
          <p:cNvCxnSpPr/>
          <p:nvPr/>
        </p:nvCxnSpPr>
        <p:spPr>
          <a:xfrm flipV="1">
            <a:off x="305435" y="10528935"/>
            <a:ext cx="6219190" cy="18415"/>
          </a:xfrm>
          <a:prstGeom prst="line">
            <a:avLst/>
          </a:prstGeom>
          <a:ln>
            <a:solidFill>
              <a:schemeClr val="bg1">
                <a:lumMod val="75000"/>
              </a:schemeClr>
            </a:solidFill>
          </a:ln>
        </p:spPr>
        <p:style>
          <a:lnRef idx="2">
            <a:schemeClr val="accent1"/>
          </a:lnRef>
          <a:fillRef idx="0">
            <a:srgbClr val="FFFFFF"/>
          </a:fillRef>
          <a:effectRef idx="0">
            <a:srgbClr val="FFFFFF"/>
          </a:effectRef>
          <a:fontRef idx="minor">
            <a:schemeClr val="tx1"/>
          </a:fontRef>
        </p:style>
      </p:cxnSp>
      <p:cxnSp>
        <p:nvCxnSpPr>
          <p:cNvPr id="10" name="Straight Connector 9"/>
          <p:cNvCxnSpPr/>
          <p:nvPr/>
        </p:nvCxnSpPr>
        <p:spPr>
          <a:xfrm flipV="1">
            <a:off x="305435" y="11555730"/>
            <a:ext cx="6237605" cy="19050"/>
          </a:xfrm>
          <a:prstGeom prst="line">
            <a:avLst/>
          </a:prstGeom>
          <a:ln>
            <a:solidFill>
              <a:schemeClr val="bg1">
                <a:lumMod val="75000"/>
              </a:schemeClr>
            </a:solidFill>
          </a:ln>
        </p:spPr>
        <p:style>
          <a:lnRef idx="2">
            <a:schemeClr val="accent1"/>
          </a:lnRef>
          <a:fillRef idx="0">
            <a:srgbClr val="FFFFFF"/>
          </a:fillRef>
          <a:effectRef idx="0">
            <a:srgbClr val="FFFFFF"/>
          </a:effectRef>
          <a:fontRef idx="minor">
            <a:schemeClr val="tx1"/>
          </a:fontRef>
        </p:style>
      </p:cxnSp>
      <p:cxnSp>
        <p:nvCxnSpPr>
          <p:cNvPr id="11" name="Straight Connector 10"/>
          <p:cNvCxnSpPr/>
          <p:nvPr/>
        </p:nvCxnSpPr>
        <p:spPr>
          <a:xfrm flipH="1">
            <a:off x="2461895" y="10659745"/>
            <a:ext cx="10795" cy="818515"/>
          </a:xfrm>
          <a:prstGeom prst="line">
            <a:avLst/>
          </a:prstGeom>
          <a:ln>
            <a:solidFill>
              <a:schemeClr val="bg1">
                <a:lumMod val="75000"/>
              </a:schemeClr>
            </a:solidFill>
          </a:ln>
        </p:spPr>
        <p:style>
          <a:lnRef idx="2">
            <a:schemeClr val="accent1"/>
          </a:lnRef>
          <a:fillRef idx="0">
            <a:srgbClr val="FFFFFF"/>
          </a:fillRef>
          <a:effectRef idx="0">
            <a:srgbClr val="FFFFFF"/>
          </a:effectRef>
          <a:fontRef idx="minor">
            <a:schemeClr val="tx1"/>
          </a:fontRef>
        </p:style>
      </p:cxnSp>
      <p:cxnSp>
        <p:nvCxnSpPr>
          <p:cNvPr id="12" name="Straight Connector 11"/>
          <p:cNvCxnSpPr/>
          <p:nvPr/>
        </p:nvCxnSpPr>
        <p:spPr>
          <a:xfrm>
            <a:off x="4657090" y="10650220"/>
            <a:ext cx="0" cy="821690"/>
          </a:xfrm>
          <a:prstGeom prst="line">
            <a:avLst/>
          </a:prstGeom>
          <a:ln>
            <a:solidFill>
              <a:schemeClr val="bg1">
                <a:lumMod val="75000"/>
              </a:schemeClr>
            </a:solidFill>
          </a:ln>
        </p:spPr>
        <p:style>
          <a:lnRef idx="2">
            <a:schemeClr val="accent1"/>
          </a:lnRef>
          <a:fillRef idx="0">
            <a:srgbClr val="FFFFFF"/>
          </a:fillRef>
          <a:effectRef idx="0">
            <a:srgbClr val="FFFFFF"/>
          </a:effectRef>
          <a:fontRef idx="minor">
            <a:schemeClr val="tx1"/>
          </a:fontRef>
        </p:style>
      </p:cxnSp>
      <p:sp>
        <p:nvSpPr>
          <p:cNvPr id="13" name="Text Box 12"/>
          <p:cNvSpPr txBox="1"/>
          <p:nvPr/>
        </p:nvSpPr>
        <p:spPr>
          <a:xfrm>
            <a:off x="1016000" y="10741660"/>
            <a:ext cx="1456690" cy="365125"/>
          </a:xfrm>
          <a:prstGeom prst="rect">
            <a:avLst/>
          </a:prstGeom>
          <a:noFill/>
        </p:spPr>
        <p:txBody>
          <a:bodyPr wrap="square" rtlCol="0">
            <a:noAutofit/>
          </a:bodyPr>
          <a:lstStyle/>
          <a:p>
            <a:r>
              <a:rPr lang="en-US" sz="1600" b="1"/>
              <a:t>5 Million</a:t>
            </a:r>
          </a:p>
          <a:p>
            <a:endParaRPr lang="en-US" sz="1600"/>
          </a:p>
          <a:p>
            <a:endParaRPr lang="en-US" sz="1400"/>
          </a:p>
        </p:txBody>
      </p:sp>
      <p:sp>
        <p:nvSpPr>
          <p:cNvPr id="14" name="Text Box 13"/>
          <p:cNvSpPr txBox="1"/>
          <p:nvPr/>
        </p:nvSpPr>
        <p:spPr>
          <a:xfrm>
            <a:off x="3013710" y="10741660"/>
            <a:ext cx="1624965" cy="336550"/>
          </a:xfrm>
          <a:prstGeom prst="rect">
            <a:avLst/>
          </a:prstGeom>
          <a:noFill/>
        </p:spPr>
        <p:txBody>
          <a:bodyPr wrap="square" rtlCol="0">
            <a:noAutofit/>
          </a:bodyPr>
          <a:lstStyle/>
          <a:p>
            <a:r>
              <a:rPr lang="en-US" sz="1600" b="1"/>
              <a:t>1:1 Personalized</a:t>
            </a:r>
          </a:p>
          <a:p>
            <a:endParaRPr lang="en-US" sz="1600" b="1"/>
          </a:p>
        </p:txBody>
      </p:sp>
      <p:sp>
        <p:nvSpPr>
          <p:cNvPr id="15" name="Text Box 14"/>
          <p:cNvSpPr txBox="1"/>
          <p:nvPr/>
        </p:nvSpPr>
        <p:spPr>
          <a:xfrm>
            <a:off x="5179695" y="10741660"/>
            <a:ext cx="1363345" cy="305435"/>
          </a:xfrm>
          <a:prstGeom prst="rect">
            <a:avLst/>
          </a:prstGeom>
          <a:noFill/>
        </p:spPr>
        <p:txBody>
          <a:bodyPr wrap="square" rtlCol="0">
            <a:noAutofit/>
          </a:bodyPr>
          <a:lstStyle/>
          <a:p>
            <a:r>
              <a:rPr lang="en-US" sz="1600" b="1"/>
              <a:t>55% Average</a:t>
            </a:r>
          </a:p>
          <a:p>
            <a:endParaRPr lang="en-US" sz="1600" b="1"/>
          </a:p>
        </p:txBody>
      </p:sp>
      <p:sp>
        <p:nvSpPr>
          <p:cNvPr id="16" name="Text Box 15"/>
          <p:cNvSpPr txBox="1"/>
          <p:nvPr/>
        </p:nvSpPr>
        <p:spPr>
          <a:xfrm>
            <a:off x="1016000" y="11085195"/>
            <a:ext cx="1057275" cy="306705"/>
          </a:xfrm>
          <a:prstGeom prst="rect">
            <a:avLst/>
          </a:prstGeom>
          <a:noFill/>
        </p:spPr>
        <p:txBody>
          <a:bodyPr wrap="square" rtlCol="0">
            <a:spAutoFit/>
          </a:bodyPr>
          <a:lstStyle/>
          <a:p>
            <a:r>
              <a:rPr lang="en-US" sz="1400">
                <a:solidFill>
                  <a:schemeClr val="bg1">
                    <a:lumMod val="50000"/>
                  </a:schemeClr>
                </a:solidFill>
              </a:rPr>
              <a:t>Learners</a:t>
            </a:r>
          </a:p>
        </p:txBody>
      </p:sp>
      <p:sp>
        <p:nvSpPr>
          <p:cNvPr id="17" name="Text Box 16"/>
          <p:cNvSpPr txBox="1"/>
          <p:nvPr/>
        </p:nvSpPr>
        <p:spPr>
          <a:xfrm>
            <a:off x="3013710" y="11085195"/>
            <a:ext cx="1390650" cy="306705"/>
          </a:xfrm>
          <a:prstGeom prst="rect">
            <a:avLst/>
          </a:prstGeom>
          <a:noFill/>
        </p:spPr>
        <p:txBody>
          <a:bodyPr wrap="square" rtlCol="0">
            <a:spAutoFit/>
          </a:bodyPr>
          <a:lstStyle/>
          <a:p>
            <a:r>
              <a:rPr lang="en-US" sz="1400">
                <a:solidFill>
                  <a:schemeClr val="bg1">
                    <a:lumMod val="50000"/>
                  </a:schemeClr>
                </a:solidFill>
              </a:rPr>
              <a:t>Mentorship</a:t>
            </a:r>
          </a:p>
        </p:txBody>
      </p:sp>
      <p:sp>
        <p:nvSpPr>
          <p:cNvPr id="18" name="Text Box 17"/>
          <p:cNvSpPr txBox="1"/>
          <p:nvPr/>
        </p:nvSpPr>
        <p:spPr>
          <a:xfrm>
            <a:off x="5179695" y="11083290"/>
            <a:ext cx="2533650" cy="306705"/>
          </a:xfrm>
          <a:prstGeom prst="rect">
            <a:avLst/>
          </a:prstGeom>
          <a:noFill/>
        </p:spPr>
        <p:txBody>
          <a:bodyPr wrap="square" rtlCol="0">
            <a:spAutoFit/>
          </a:bodyPr>
          <a:lstStyle/>
          <a:p>
            <a:r>
              <a:rPr lang="en-US" sz="1400">
                <a:solidFill>
                  <a:schemeClr val="bg1">
                    <a:lumMod val="50000"/>
                  </a:schemeClr>
                </a:solidFill>
              </a:rPr>
              <a:t>Salary Hike</a:t>
            </a:r>
          </a:p>
        </p:txBody>
      </p:sp>
      <p:pic>
        <p:nvPicPr>
          <p:cNvPr id="2069" name="Picture 42" descr="personalized[2]"/>
          <p:cNvPicPr>
            <a:picLocks noChangeAspect="1"/>
          </p:cNvPicPr>
          <p:nvPr>
            <p:custDataLst>
              <p:tags r:id="rId1"/>
            </p:custDataLst>
          </p:nvPr>
        </p:nvPicPr>
        <p:blipFill>
          <a:blip r:embed="rId6"/>
          <a:stretch>
            <a:fillRect/>
          </a:stretch>
        </p:blipFill>
        <p:spPr>
          <a:xfrm>
            <a:off x="2472690" y="10831195"/>
            <a:ext cx="690245" cy="463550"/>
          </a:xfrm>
          <a:prstGeom prst="rect">
            <a:avLst/>
          </a:prstGeom>
          <a:noFill/>
          <a:ln w="9525">
            <a:noFill/>
          </a:ln>
        </p:spPr>
      </p:pic>
      <p:pic>
        <p:nvPicPr>
          <p:cNvPr id="2068" name="Picture 41" descr="average salary hike[1]"/>
          <p:cNvPicPr>
            <a:picLocks noChangeAspect="1"/>
          </p:cNvPicPr>
          <p:nvPr>
            <p:custDataLst>
              <p:tags r:id="rId2"/>
            </p:custDataLst>
          </p:nvPr>
        </p:nvPicPr>
        <p:blipFill>
          <a:blip r:embed="rId7"/>
          <a:stretch>
            <a:fillRect/>
          </a:stretch>
        </p:blipFill>
        <p:spPr>
          <a:xfrm>
            <a:off x="4675505" y="10835640"/>
            <a:ext cx="633730" cy="529590"/>
          </a:xfrm>
          <a:prstGeom prst="rect">
            <a:avLst/>
          </a:prstGeom>
          <a:noFill/>
          <a:ln w="9525">
            <a:noFill/>
          </a:ln>
        </p:spPr>
      </p:pic>
      <p:pic>
        <p:nvPicPr>
          <p:cNvPr id="2067" name="Picture 39" descr="mentioring session[1]"/>
          <p:cNvPicPr>
            <a:picLocks noChangeAspect="1"/>
          </p:cNvPicPr>
          <p:nvPr>
            <p:custDataLst>
              <p:tags r:id="rId3"/>
            </p:custDataLst>
          </p:nvPr>
        </p:nvPicPr>
        <p:blipFill>
          <a:blip r:embed="rId8"/>
          <a:stretch>
            <a:fillRect/>
          </a:stretch>
        </p:blipFill>
        <p:spPr>
          <a:xfrm>
            <a:off x="450850" y="10782935"/>
            <a:ext cx="614045" cy="511810"/>
          </a:xfrm>
          <a:prstGeom prst="rect">
            <a:avLst/>
          </a:prstGeom>
          <a:noFill/>
          <a:ln w="9525">
            <a:noFill/>
          </a:ln>
        </p:spPr>
      </p:pic>
      <p:sp>
        <p:nvSpPr>
          <p:cNvPr id="21" name="Text Box 20"/>
          <p:cNvSpPr txBox="1"/>
          <p:nvPr/>
        </p:nvSpPr>
        <p:spPr>
          <a:xfrm>
            <a:off x="176530" y="11835130"/>
            <a:ext cx="6555740" cy="645160"/>
          </a:xfrm>
          <a:prstGeom prst="rect">
            <a:avLst/>
          </a:prstGeom>
          <a:noFill/>
        </p:spPr>
        <p:txBody>
          <a:bodyPr wrap="square" rtlCol="0">
            <a:spAutoFit/>
          </a:bodyPr>
          <a:lstStyle/>
          <a:p>
            <a:r>
              <a:rPr lang="en-US" altLang="zh-CN">
                <a:solidFill>
                  <a:srgbClr val="7F7F7F"/>
                </a:solidFill>
                <a:sym typeface="+mn-ea"/>
              </a:rPr>
              <a:t>         </a:t>
            </a:r>
            <a:r>
              <a:rPr lang="en-US" altLang="zh-CN" sz="900">
                <a:solidFill>
                  <a:srgbClr val="7F7F7F"/>
                </a:solidFill>
                <a:sym typeface="+mn-ea"/>
              </a:rPr>
              <a:t>US: +91 9291203306                                           sales@global-teq.com                                          www.global-teq.com</a:t>
            </a:r>
            <a:r>
              <a:rPr lang="en-US" altLang="zh-CN">
                <a:solidFill>
                  <a:srgbClr val="7F7F7F"/>
                </a:solidFill>
                <a:sym typeface="+mn-ea"/>
              </a:rPr>
              <a:t>                    </a:t>
            </a:r>
          </a:p>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siness-concept-with-graphic-holography"/>
          <p:cNvPicPr>
            <a:picLocks noChangeAspect="1"/>
          </p:cNvPicPr>
          <p:nvPr/>
        </p:nvPicPr>
        <p:blipFill>
          <a:blip r:embed="rId14"/>
          <a:stretch>
            <a:fillRect/>
          </a:stretch>
        </p:blipFill>
        <p:spPr>
          <a:xfrm>
            <a:off x="0" y="0"/>
            <a:ext cx="6858000" cy="4576445"/>
          </a:xfrm>
          <a:prstGeom prst="rect">
            <a:avLst/>
          </a:prstGeom>
        </p:spPr>
      </p:pic>
      <p:sp>
        <p:nvSpPr>
          <p:cNvPr id="5" name="Text Box 4"/>
          <p:cNvSpPr txBox="1"/>
          <p:nvPr/>
        </p:nvSpPr>
        <p:spPr>
          <a:xfrm>
            <a:off x="311150" y="274955"/>
            <a:ext cx="4806315" cy="953135"/>
          </a:xfrm>
          <a:prstGeom prst="rect">
            <a:avLst/>
          </a:prstGeom>
          <a:noFill/>
        </p:spPr>
        <p:txBody>
          <a:bodyPr wrap="square" rtlCol="0">
            <a:spAutoFit/>
          </a:bodyPr>
          <a:lstStyle/>
          <a:p>
            <a:r>
              <a:rPr lang="en-US" sz="2800" b="1">
                <a:solidFill>
                  <a:schemeClr val="accent2"/>
                </a:solidFill>
              </a:rPr>
              <a:t>Azure Data Factory Training Certifications</a:t>
            </a:r>
          </a:p>
        </p:txBody>
      </p:sp>
      <p:sp>
        <p:nvSpPr>
          <p:cNvPr id="7" name="Text Box 6"/>
          <p:cNvSpPr txBox="1"/>
          <p:nvPr/>
        </p:nvSpPr>
        <p:spPr>
          <a:xfrm>
            <a:off x="311150" y="1110615"/>
            <a:ext cx="3305175" cy="953135"/>
          </a:xfrm>
          <a:prstGeom prst="rect">
            <a:avLst/>
          </a:prstGeom>
          <a:noFill/>
        </p:spPr>
        <p:txBody>
          <a:bodyPr wrap="square" rtlCol="0">
            <a:spAutoFit/>
          </a:bodyPr>
          <a:lstStyle/>
          <a:p>
            <a:r>
              <a:rPr lang="en-US" sz="1400">
                <a:solidFill>
                  <a:schemeClr val="bg1"/>
                </a:solidFill>
              </a:rPr>
              <a:t>Gain hands-on experience with real-world projects using Azure Data Factory and Azure Data Lake. Enroll now to learn from Microsoft-certified experts.</a:t>
            </a:r>
          </a:p>
        </p:txBody>
      </p:sp>
      <p:sp>
        <p:nvSpPr>
          <p:cNvPr id="8" name="Text Box 7"/>
          <p:cNvSpPr txBox="1"/>
          <p:nvPr/>
        </p:nvSpPr>
        <p:spPr>
          <a:xfrm>
            <a:off x="219075" y="4683125"/>
            <a:ext cx="3324225" cy="398780"/>
          </a:xfrm>
          <a:prstGeom prst="rect">
            <a:avLst/>
          </a:prstGeom>
          <a:noFill/>
        </p:spPr>
        <p:txBody>
          <a:bodyPr wrap="square" rtlCol="0">
            <a:spAutoFit/>
          </a:bodyPr>
          <a:lstStyle/>
          <a:p>
            <a:r>
              <a:rPr lang="en-US" sz="2000"/>
              <a:t>Hottest </a:t>
            </a:r>
            <a:r>
              <a:rPr lang="en-US" sz="2000" b="1">
                <a:solidFill>
                  <a:schemeClr val="accent6"/>
                </a:solidFill>
              </a:rPr>
              <a:t>Job of 21st Century</a:t>
            </a:r>
            <a:r>
              <a:rPr lang="en-US" sz="2000"/>
              <a:t> </a:t>
            </a:r>
          </a:p>
        </p:txBody>
      </p:sp>
      <p:sp>
        <p:nvSpPr>
          <p:cNvPr id="9" name="Text Box 8"/>
          <p:cNvSpPr txBox="1"/>
          <p:nvPr/>
        </p:nvSpPr>
        <p:spPr>
          <a:xfrm>
            <a:off x="1062355" y="5157470"/>
            <a:ext cx="2990850" cy="275590"/>
          </a:xfrm>
          <a:prstGeom prst="rect">
            <a:avLst/>
          </a:prstGeom>
          <a:noFill/>
        </p:spPr>
        <p:txBody>
          <a:bodyPr wrap="square" rtlCol="0">
            <a:spAutoFit/>
          </a:bodyPr>
          <a:lstStyle/>
          <a:p>
            <a:r>
              <a:rPr lang="en-US" sz="1200" b="1"/>
              <a:t>5 Million Job Postings</a:t>
            </a:r>
          </a:p>
        </p:txBody>
      </p:sp>
      <p:sp>
        <p:nvSpPr>
          <p:cNvPr id="10" name="Text Box 9"/>
          <p:cNvSpPr txBox="1"/>
          <p:nvPr/>
        </p:nvSpPr>
        <p:spPr>
          <a:xfrm>
            <a:off x="1062355" y="5400675"/>
            <a:ext cx="2210435" cy="553085"/>
          </a:xfrm>
          <a:prstGeom prst="rect">
            <a:avLst/>
          </a:prstGeom>
          <a:noFill/>
        </p:spPr>
        <p:txBody>
          <a:bodyPr wrap="square" rtlCol="0">
            <a:spAutoFit/>
          </a:bodyPr>
          <a:lstStyle/>
          <a:p>
            <a:r>
              <a:rPr lang="en-US" sz="1000">
                <a:solidFill>
                  <a:schemeClr val="bg1">
                    <a:lumMod val="50000"/>
                  </a:schemeClr>
                </a:solidFill>
              </a:rPr>
              <a:t>There is a global estimate of 5 million</a:t>
            </a:r>
          </a:p>
          <a:p>
            <a:r>
              <a:rPr lang="en-US" sz="1000">
                <a:solidFill>
                  <a:schemeClr val="bg1">
                    <a:lumMod val="50000"/>
                  </a:schemeClr>
                </a:solidFill>
              </a:rPr>
              <a:t>job postings for Azure Data Factory</a:t>
            </a:r>
          </a:p>
          <a:p>
            <a:r>
              <a:rPr lang="en-US" sz="1000">
                <a:solidFill>
                  <a:schemeClr val="bg1">
                    <a:lumMod val="50000"/>
                  </a:schemeClr>
                </a:solidFill>
              </a:rPr>
              <a:t>roles by 2022</a:t>
            </a:r>
          </a:p>
        </p:txBody>
      </p:sp>
      <p:sp>
        <p:nvSpPr>
          <p:cNvPr id="11" name="Text Box 10"/>
          <p:cNvSpPr txBox="1"/>
          <p:nvPr/>
        </p:nvSpPr>
        <p:spPr>
          <a:xfrm>
            <a:off x="1062355" y="6066155"/>
            <a:ext cx="2366645" cy="361315"/>
          </a:xfrm>
          <a:prstGeom prst="rect">
            <a:avLst/>
          </a:prstGeom>
          <a:noFill/>
        </p:spPr>
        <p:txBody>
          <a:bodyPr wrap="square" rtlCol="0">
            <a:noAutofit/>
          </a:bodyPr>
          <a:lstStyle/>
          <a:p>
            <a:r>
              <a:rPr lang="en-US" sz="1200" b="1"/>
              <a:t>Growing Azure Data Factory Industry</a:t>
            </a:r>
          </a:p>
          <a:p>
            <a:endParaRPr lang="en-US" sz="1200" b="1"/>
          </a:p>
        </p:txBody>
      </p:sp>
      <p:sp>
        <p:nvSpPr>
          <p:cNvPr id="13" name="Text Box 12"/>
          <p:cNvSpPr txBox="1"/>
          <p:nvPr/>
        </p:nvSpPr>
        <p:spPr>
          <a:xfrm>
            <a:off x="1052830" y="6516370"/>
            <a:ext cx="2153285" cy="398780"/>
          </a:xfrm>
          <a:prstGeom prst="rect">
            <a:avLst/>
          </a:prstGeom>
          <a:noFill/>
        </p:spPr>
        <p:txBody>
          <a:bodyPr wrap="square" rtlCol="0">
            <a:spAutoFit/>
          </a:bodyPr>
          <a:lstStyle/>
          <a:p>
            <a:r>
              <a:rPr lang="en-US" sz="1000">
                <a:solidFill>
                  <a:schemeClr val="bg1">
                    <a:lumMod val="50000"/>
                  </a:schemeClr>
                </a:solidFill>
              </a:rPr>
              <a:t>41.5% CAGR in the global Azure Data</a:t>
            </a:r>
          </a:p>
          <a:p>
            <a:r>
              <a:rPr lang="en-US" sz="1000">
                <a:solidFill>
                  <a:schemeClr val="bg1">
                    <a:lumMod val="50000"/>
                  </a:schemeClr>
                </a:solidFill>
              </a:rPr>
              <a:t>Factory industry</a:t>
            </a:r>
          </a:p>
        </p:txBody>
      </p:sp>
      <p:sp>
        <p:nvSpPr>
          <p:cNvPr id="14" name="Text Box 13"/>
          <p:cNvSpPr txBox="1"/>
          <p:nvPr/>
        </p:nvSpPr>
        <p:spPr>
          <a:xfrm>
            <a:off x="1062355" y="7068820"/>
            <a:ext cx="3019425" cy="275590"/>
          </a:xfrm>
          <a:prstGeom prst="rect">
            <a:avLst/>
          </a:prstGeom>
          <a:noFill/>
        </p:spPr>
        <p:txBody>
          <a:bodyPr wrap="square" rtlCol="0">
            <a:spAutoFit/>
          </a:bodyPr>
          <a:lstStyle/>
          <a:p>
            <a:r>
              <a:rPr lang="en-US" sz="1200" b="1"/>
              <a:t>Popular Degree</a:t>
            </a:r>
          </a:p>
        </p:txBody>
      </p:sp>
      <p:sp>
        <p:nvSpPr>
          <p:cNvPr id="15" name="Text Box 14"/>
          <p:cNvSpPr txBox="1"/>
          <p:nvPr/>
        </p:nvSpPr>
        <p:spPr>
          <a:xfrm>
            <a:off x="1062355" y="7320915"/>
            <a:ext cx="2181225" cy="398780"/>
          </a:xfrm>
          <a:prstGeom prst="rect">
            <a:avLst/>
          </a:prstGeom>
          <a:noFill/>
        </p:spPr>
        <p:txBody>
          <a:bodyPr wrap="square" rtlCol="0">
            <a:spAutoFit/>
          </a:bodyPr>
          <a:lstStyle/>
          <a:p>
            <a:r>
              <a:rPr lang="en-US" sz="1000">
                <a:solidFill>
                  <a:schemeClr val="bg1">
                    <a:lumMod val="50000"/>
                  </a:schemeClr>
                </a:solidFill>
              </a:rPr>
              <a:t>41% of Azure Data Factory professionals have a master‘s degree</a:t>
            </a:r>
          </a:p>
        </p:txBody>
      </p:sp>
      <p:sp>
        <p:nvSpPr>
          <p:cNvPr id="16" name="Text Box 15"/>
          <p:cNvSpPr txBox="1"/>
          <p:nvPr/>
        </p:nvSpPr>
        <p:spPr>
          <a:xfrm>
            <a:off x="4276725" y="5129530"/>
            <a:ext cx="2276475" cy="275590"/>
          </a:xfrm>
          <a:prstGeom prst="rect">
            <a:avLst/>
          </a:prstGeom>
          <a:noFill/>
        </p:spPr>
        <p:txBody>
          <a:bodyPr wrap="square" rtlCol="0">
            <a:spAutoFit/>
          </a:bodyPr>
          <a:lstStyle/>
          <a:p>
            <a:r>
              <a:rPr lang="en-US" sz="1200" b="1"/>
              <a:t>Skill Development</a:t>
            </a:r>
          </a:p>
        </p:txBody>
      </p:sp>
      <p:sp>
        <p:nvSpPr>
          <p:cNvPr id="17" name="Text Box 16"/>
          <p:cNvSpPr txBox="1"/>
          <p:nvPr/>
        </p:nvSpPr>
        <p:spPr>
          <a:xfrm>
            <a:off x="4276725" y="5400675"/>
            <a:ext cx="2771140" cy="553085"/>
          </a:xfrm>
          <a:prstGeom prst="rect">
            <a:avLst/>
          </a:prstGeom>
          <a:noFill/>
        </p:spPr>
        <p:txBody>
          <a:bodyPr wrap="square" rtlCol="0">
            <a:spAutoFit/>
          </a:bodyPr>
          <a:lstStyle/>
          <a:p>
            <a:r>
              <a:rPr lang="en-US" sz="1000">
                <a:solidFill>
                  <a:schemeClr val="bg1">
                    <a:lumMod val="50000"/>
                  </a:schemeClr>
                </a:solidFill>
              </a:rPr>
              <a:t>Azure Data Factory professionals are</a:t>
            </a:r>
          </a:p>
          <a:p>
            <a:r>
              <a:rPr lang="en-US" sz="1000">
                <a:solidFill>
                  <a:schemeClr val="bg1">
                    <a:lumMod val="50000"/>
                  </a:schemeClr>
                </a:solidFill>
              </a:rPr>
              <a:t>equipped with various relevant skills</a:t>
            </a:r>
          </a:p>
          <a:p>
            <a:r>
              <a:rPr lang="en-US" sz="1000">
                <a:solidFill>
                  <a:schemeClr val="bg1">
                    <a:lumMod val="50000"/>
                  </a:schemeClr>
                </a:solidFill>
              </a:rPr>
              <a:t>fetching lucrative job offers</a:t>
            </a:r>
          </a:p>
        </p:txBody>
      </p:sp>
      <p:sp>
        <p:nvSpPr>
          <p:cNvPr id="18" name="Text Box 17"/>
          <p:cNvSpPr txBox="1"/>
          <p:nvPr/>
        </p:nvSpPr>
        <p:spPr>
          <a:xfrm>
            <a:off x="4276725" y="6096635"/>
            <a:ext cx="4857750" cy="275590"/>
          </a:xfrm>
          <a:prstGeom prst="rect">
            <a:avLst/>
          </a:prstGeom>
          <a:noFill/>
        </p:spPr>
        <p:txBody>
          <a:bodyPr wrap="square" rtlCol="0">
            <a:spAutoFit/>
          </a:bodyPr>
          <a:lstStyle/>
          <a:p>
            <a:r>
              <a:rPr lang="en-US" sz="1200" b="1"/>
              <a:t>Future-oriented Career</a:t>
            </a:r>
          </a:p>
        </p:txBody>
      </p:sp>
      <p:sp>
        <p:nvSpPr>
          <p:cNvPr id="19" name="Text Box 18"/>
          <p:cNvSpPr txBox="1"/>
          <p:nvPr/>
        </p:nvSpPr>
        <p:spPr>
          <a:xfrm>
            <a:off x="4267200" y="6515100"/>
            <a:ext cx="2286000" cy="398780"/>
          </a:xfrm>
          <a:prstGeom prst="rect">
            <a:avLst/>
          </a:prstGeom>
          <a:noFill/>
        </p:spPr>
        <p:txBody>
          <a:bodyPr wrap="square" rtlCol="0">
            <a:spAutoFit/>
          </a:bodyPr>
          <a:lstStyle/>
          <a:p>
            <a:r>
              <a:rPr lang="en-US" sz="1000">
                <a:solidFill>
                  <a:schemeClr val="bg1">
                    <a:lumMod val="50000"/>
                  </a:schemeClr>
                </a:solidFill>
              </a:rPr>
              <a:t>Azure Data Factory is a budding field; a head start will prove to be beneficial</a:t>
            </a:r>
          </a:p>
        </p:txBody>
      </p:sp>
      <p:sp>
        <p:nvSpPr>
          <p:cNvPr id="20" name="Text Box 19"/>
          <p:cNvSpPr txBox="1"/>
          <p:nvPr/>
        </p:nvSpPr>
        <p:spPr>
          <a:xfrm>
            <a:off x="4276725" y="7101205"/>
            <a:ext cx="2838450" cy="275590"/>
          </a:xfrm>
          <a:prstGeom prst="rect">
            <a:avLst/>
          </a:prstGeom>
          <a:noFill/>
        </p:spPr>
        <p:txBody>
          <a:bodyPr wrap="square" rtlCol="0">
            <a:spAutoFit/>
          </a:bodyPr>
          <a:lstStyle/>
          <a:p>
            <a:r>
              <a:rPr lang="en-US" sz="1200" b="1"/>
              <a:t>High Demand</a:t>
            </a:r>
          </a:p>
        </p:txBody>
      </p:sp>
      <p:sp>
        <p:nvSpPr>
          <p:cNvPr id="21" name="Text Box 20"/>
          <p:cNvSpPr txBox="1"/>
          <p:nvPr/>
        </p:nvSpPr>
        <p:spPr>
          <a:xfrm>
            <a:off x="4276725" y="7376795"/>
            <a:ext cx="2134235" cy="553085"/>
          </a:xfrm>
          <a:prstGeom prst="rect">
            <a:avLst/>
          </a:prstGeom>
          <a:noFill/>
        </p:spPr>
        <p:txBody>
          <a:bodyPr wrap="square" rtlCol="0">
            <a:spAutoFit/>
          </a:bodyPr>
          <a:lstStyle/>
          <a:p>
            <a:r>
              <a:rPr lang="en-US" sz="1000">
                <a:solidFill>
                  <a:schemeClr val="bg1">
                    <a:lumMod val="50000"/>
                  </a:schemeClr>
                </a:solidFill>
              </a:rPr>
              <a:t>By 2022, India and US will face a demand supply gap of 360,000 Azure Data Factory professionals</a:t>
            </a:r>
          </a:p>
        </p:txBody>
      </p:sp>
      <p:pic>
        <p:nvPicPr>
          <p:cNvPr id="24" name="Picture 23" descr="job posting"/>
          <p:cNvPicPr>
            <a:picLocks noChangeAspect="1"/>
          </p:cNvPicPr>
          <p:nvPr>
            <p:custDataLst>
              <p:tags r:id="rId1"/>
            </p:custDataLst>
          </p:nvPr>
        </p:nvPicPr>
        <p:blipFill>
          <a:blip r:embed="rId15"/>
          <a:stretch>
            <a:fillRect/>
          </a:stretch>
        </p:blipFill>
        <p:spPr>
          <a:xfrm>
            <a:off x="648970" y="5297805"/>
            <a:ext cx="488950" cy="407670"/>
          </a:xfrm>
          <a:prstGeom prst="rect">
            <a:avLst/>
          </a:prstGeom>
        </p:spPr>
      </p:pic>
      <p:pic>
        <p:nvPicPr>
          <p:cNvPr id="26" name="Picture 25" descr="skills development[1]"/>
          <p:cNvPicPr>
            <a:picLocks noChangeAspect="1"/>
          </p:cNvPicPr>
          <p:nvPr>
            <p:custDataLst>
              <p:tags r:id="rId2"/>
            </p:custDataLst>
          </p:nvPr>
        </p:nvPicPr>
        <p:blipFill>
          <a:blip r:embed="rId16"/>
          <a:stretch>
            <a:fillRect/>
          </a:stretch>
        </p:blipFill>
        <p:spPr>
          <a:xfrm>
            <a:off x="3827145" y="5342255"/>
            <a:ext cx="488315" cy="407670"/>
          </a:xfrm>
          <a:prstGeom prst="rect">
            <a:avLst/>
          </a:prstGeom>
        </p:spPr>
      </p:pic>
      <p:pic>
        <p:nvPicPr>
          <p:cNvPr id="22" name="Picture 21" descr="growing data engineering"/>
          <p:cNvPicPr>
            <a:picLocks noChangeAspect="1"/>
          </p:cNvPicPr>
          <p:nvPr>
            <p:custDataLst>
              <p:tags r:id="rId3"/>
            </p:custDataLst>
          </p:nvPr>
        </p:nvPicPr>
        <p:blipFill>
          <a:blip r:embed="rId17"/>
          <a:stretch>
            <a:fillRect/>
          </a:stretch>
        </p:blipFill>
        <p:spPr>
          <a:xfrm>
            <a:off x="551180" y="6209030"/>
            <a:ext cx="511175" cy="426085"/>
          </a:xfrm>
          <a:prstGeom prst="rect">
            <a:avLst/>
          </a:prstGeom>
        </p:spPr>
      </p:pic>
      <p:pic>
        <p:nvPicPr>
          <p:cNvPr id="23" name="Picture 22" descr="furture oriented career"/>
          <p:cNvPicPr>
            <a:picLocks noChangeAspect="1"/>
          </p:cNvPicPr>
          <p:nvPr>
            <p:custDataLst>
              <p:tags r:id="rId4"/>
            </p:custDataLst>
          </p:nvPr>
        </p:nvPicPr>
        <p:blipFill>
          <a:blip r:embed="rId18"/>
          <a:stretch>
            <a:fillRect/>
          </a:stretch>
        </p:blipFill>
        <p:spPr>
          <a:xfrm>
            <a:off x="3827145" y="6198235"/>
            <a:ext cx="546100" cy="455295"/>
          </a:xfrm>
          <a:prstGeom prst="rect">
            <a:avLst/>
          </a:prstGeom>
        </p:spPr>
      </p:pic>
      <p:pic>
        <p:nvPicPr>
          <p:cNvPr id="25" name="Picture 24" descr="popular degree"/>
          <p:cNvPicPr>
            <a:picLocks noChangeAspect="1"/>
          </p:cNvPicPr>
          <p:nvPr>
            <p:custDataLst>
              <p:tags r:id="rId5"/>
            </p:custDataLst>
          </p:nvPr>
        </p:nvPicPr>
        <p:blipFill>
          <a:blip r:embed="rId19"/>
          <a:stretch>
            <a:fillRect/>
          </a:stretch>
        </p:blipFill>
        <p:spPr>
          <a:xfrm>
            <a:off x="612140" y="7138670"/>
            <a:ext cx="525780" cy="438785"/>
          </a:xfrm>
          <a:prstGeom prst="rect">
            <a:avLst/>
          </a:prstGeom>
        </p:spPr>
      </p:pic>
      <p:pic>
        <p:nvPicPr>
          <p:cNvPr id="28" name="Picture 27" descr="demand[1]"/>
          <p:cNvPicPr>
            <a:picLocks noChangeAspect="1"/>
          </p:cNvPicPr>
          <p:nvPr>
            <p:custDataLst>
              <p:tags r:id="rId6"/>
            </p:custDataLst>
          </p:nvPr>
        </p:nvPicPr>
        <p:blipFill>
          <a:blip r:embed="rId20"/>
          <a:stretch>
            <a:fillRect/>
          </a:stretch>
        </p:blipFill>
        <p:spPr>
          <a:xfrm>
            <a:off x="3856990" y="7263130"/>
            <a:ext cx="516255" cy="430530"/>
          </a:xfrm>
          <a:prstGeom prst="rect">
            <a:avLst/>
          </a:prstGeom>
        </p:spPr>
      </p:pic>
      <p:cxnSp>
        <p:nvCxnSpPr>
          <p:cNvPr id="27" name="Straight Connector 26"/>
          <p:cNvCxnSpPr/>
          <p:nvPr/>
        </p:nvCxnSpPr>
        <p:spPr>
          <a:xfrm flipV="1">
            <a:off x="9525" y="10953750"/>
            <a:ext cx="6838950" cy="9525"/>
          </a:xfrm>
          <a:prstGeom prst="line">
            <a:avLst/>
          </a:prstGeom>
        </p:spPr>
        <p:style>
          <a:lnRef idx="2">
            <a:schemeClr val="accent1"/>
          </a:lnRef>
          <a:fillRef idx="0">
            <a:srgbClr val="FFFFFF"/>
          </a:fillRef>
          <a:effectRef idx="0">
            <a:srgbClr val="FFFFFF"/>
          </a:effectRef>
          <a:fontRef idx="minor">
            <a:schemeClr val="tx1"/>
          </a:fontRef>
        </p:style>
      </p:cxnSp>
      <p:graphicFrame>
        <p:nvGraphicFramePr>
          <p:cNvPr id="29" name="Table 28"/>
          <p:cNvGraphicFramePr/>
          <p:nvPr>
            <p:custDataLst>
              <p:tags r:id="rId7"/>
            </p:custDataLst>
          </p:nvPr>
        </p:nvGraphicFramePr>
        <p:xfrm>
          <a:off x="8890" y="8106410"/>
          <a:ext cx="6853555" cy="3201035"/>
        </p:xfrm>
        <a:graphic>
          <a:graphicData uri="http://schemas.openxmlformats.org/drawingml/2006/table">
            <a:tbl>
              <a:tblPr firstRow="1" bandRow="1">
                <a:tableStyleId>{5940675A-B579-460E-94D1-54222C63F5DA}</a:tableStyleId>
              </a:tblPr>
              <a:tblGrid>
                <a:gridCol w="6853555">
                  <a:extLst>
                    <a:ext uri="{9D8B030D-6E8A-4147-A177-3AD203B41FA5}">
                      <a16:colId xmlns:a16="http://schemas.microsoft.com/office/drawing/2014/main" val="20000"/>
                    </a:ext>
                  </a:extLst>
                </a:gridCol>
              </a:tblGrid>
              <a:tr h="3201035">
                <a:tc>
                  <a:txBody>
                    <a:bodyPr/>
                    <a:lstStyle/>
                    <a:p>
                      <a:pPr>
                        <a:buNone/>
                      </a:pPr>
                      <a:endParaRPr lang="en-US"/>
                    </a:p>
                  </a:txBody>
                  <a:tcP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0"/>
                  </a:ext>
                </a:extLst>
              </a:tr>
            </a:tbl>
          </a:graphicData>
        </a:graphic>
      </p:graphicFrame>
      <p:sp>
        <p:nvSpPr>
          <p:cNvPr id="30" name="Text Box 29"/>
          <p:cNvSpPr txBox="1"/>
          <p:nvPr/>
        </p:nvSpPr>
        <p:spPr>
          <a:xfrm>
            <a:off x="309245" y="8451215"/>
            <a:ext cx="1990725" cy="398780"/>
          </a:xfrm>
          <a:prstGeom prst="rect">
            <a:avLst/>
          </a:prstGeom>
          <a:noFill/>
        </p:spPr>
        <p:txBody>
          <a:bodyPr wrap="square" rtlCol="0">
            <a:spAutoFit/>
          </a:bodyPr>
          <a:lstStyle/>
          <a:p>
            <a:r>
              <a:rPr lang="en-US" sz="2000" b="1"/>
              <a:t>Our </a:t>
            </a:r>
            <a:r>
              <a:rPr lang="en-US" sz="2000" b="1">
                <a:solidFill>
                  <a:schemeClr val="accent6"/>
                </a:solidFill>
              </a:rPr>
              <a:t>Credentials</a:t>
            </a:r>
          </a:p>
        </p:txBody>
      </p:sp>
      <p:sp>
        <p:nvSpPr>
          <p:cNvPr id="31" name="Text Box 30"/>
          <p:cNvSpPr txBox="1"/>
          <p:nvPr/>
        </p:nvSpPr>
        <p:spPr>
          <a:xfrm>
            <a:off x="890270" y="8980170"/>
            <a:ext cx="1600200" cy="675640"/>
          </a:xfrm>
          <a:prstGeom prst="rect">
            <a:avLst/>
          </a:prstGeom>
          <a:noFill/>
        </p:spPr>
        <p:txBody>
          <a:bodyPr wrap="square" rtlCol="0">
            <a:spAutoFit/>
          </a:bodyPr>
          <a:lstStyle/>
          <a:p>
            <a:r>
              <a:rPr lang="en-US" sz="1400" b="1"/>
              <a:t>5 Million+</a:t>
            </a:r>
          </a:p>
          <a:p>
            <a:r>
              <a:rPr lang="en-US" sz="1200">
                <a:solidFill>
                  <a:schemeClr val="bg1">
                    <a:lumMod val="50000"/>
                  </a:schemeClr>
                </a:solidFill>
              </a:rPr>
              <a:t>Aspiring Active Students</a:t>
            </a:r>
          </a:p>
        </p:txBody>
      </p:sp>
      <p:sp>
        <p:nvSpPr>
          <p:cNvPr id="32" name="Text Box 31"/>
          <p:cNvSpPr txBox="1"/>
          <p:nvPr/>
        </p:nvSpPr>
        <p:spPr>
          <a:xfrm>
            <a:off x="3215640" y="9003030"/>
            <a:ext cx="1790700" cy="675640"/>
          </a:xfrm>
          <a:prstGeom prst="rect">
            <a:avLst/>
          </a:prstGeom>
          <a:noFill/>
        </p:spPr>
        <p:txBody>
          <a:bodyPr wrap="square" rtlCol="0">
            <a:spAutoFit/>
          </a:bodyPr>
          <a:lstStyle/>
          <a:p>
            <a:r>
              <a:rPr lang="en-US" sz="1400" b="1"/>
              <a:t>1,000+</a:t>
            </a:r>
          </a:p>
          <a:p>
            <a:r>
              <a:rPr lang="en-US" sz="1200">
                <a:solidFill>
                  <a:schemeClr val="bg1">
                    <a:lumMod val="50000"/>
                  </a:schemeClr>
                </a:solidFill>
              </a:rPr>
              <a:t>Industry-expert Instructors</a:t>
            </a:r>
          </a:p>
        </p:txBody>
      </p:sp>
      <p:sp>
        <p:nvSpPr>
          <p:cNvPr id="33" name="Text Box 32"/>
          <p:cNvSpPr txBox="1"/>
          <p:nvPr/>
        </p:nvSpPr>
        <p:spPr>
          <a:xfrm>
            <a:off x="5376545" y="9072880"/>
            <a:ext cx="2286000" cy="491490"/>
          </a:xfrm>
          <a:prstGeom prst="rect">
            <a:avLst/>
          </a:prstGeom>
          <a:noFill/>
        </p:spPr>
        <p:txBody>
          <a:bodyPr wrap="square" rtlCol="0">
            <a:spAutoFit/>
          </a:bodyPr>
          <a:lstStyle/>
          <a:p>
            <a:r>
              <a:rPr lang="en-US" sz="1400" b="1"/>
              <a:t>400+</a:t>
            </a:r>
          </a:p>
          <a:p>
            <a:r>
              <a:rPr lang="en-US" sz="1200">
                <a:solidFill>
                  <a:schemeClr val="bg1">
                    <a:lumMod val="50000"/>
                  </a:schemeClr>
                </a:solidFill>
              </a:rPr>
              <a:t>Hiring Partners</a:t>
            </a:r>
          </a:p>
        </p:txBody>
      </p:sp>
      <p:sp>
        <p:nvSpPr>
          <p:cNvPr id="34" name="Text Box 33"/>
          <p:cNvSpPr txBox="1"/>
          <p:nvPr/>
        </p:nvSpPr>
        <p:spPr>
          <a:xfrm>
            <a:off x="861695" y="9956800"/>
            <a:ext cx="1438275" cy="675640"/>
          </a:xfrm>
          <a:prstGeom prst="rect">
            <a:avLst/>
          </a:prstGeom>
          <a:noFill/>
        </p:spPr>
        <p:txBody>
          <a:bodyPr wrap="square" rtlCol="0">
            <a:spAutoFit/>
          </a:bodyPr>
          <a:lstStyle/>
          <a:p>
            <a:r>
              <a:rPr lang="en-US" sz="1400" b="1"/>
              <a:t>200+</a:t>
            </a:r>
          </a:p>
          <a:p>
            <a:r>
              <a:rPr lang="en-US" sz="1200">
                <a:solidFill>
                  <a:schemeClr val="bg1">
                    <a:lumMod val="50000"/>
                  </a:schemeClr>
                </a:solidFill>
              </a:rPr>
              <a:t>Corporates Upskilled</a:t>
            </a:r>
          </a:p>
        </p:txBody>
      </p:sp>
      <p:sp>
        <p:nvSpPr>
          <p:cNvPr id="35" name="Text Box 34"/>
          <p:cNvSpPr txBox="1"/>
          <p:nvPr/>
        </p:nvSpPr>
        <p:spPr>
          <a:xfrm>
            <a:off x="3215640" y="9958705"/>
            <a:ext cx="1381125" cy="675640"/>
          </a:xfrm>
          <a:prstGeom prst="rect">
            <a:avLst/>
          </a:prstGeom>
          <a:noFill/>
        </p:spPr>
        <p:txBody>
          <a:bodyPr wrap="square" rtlCol="0">
            <a:spAutoFit/>
          </a:bodyPr>
          <a:lstStyle/>
          <a:p>
            <a:r>
              <a:rPr lang="en-US" sz="1400" b="1"/>
              <a:t>55%</a:t>
            </a:r>
          </a:p>
          <a:p>
            <a:r>
              <a:rPr lang="en-US" sz="1200">
                <a:solidFill>
                  <a:schemeClr val="bg1">
                    <a:lumMod val="50000"/>
                  </a:schemeClr>
                </a:solidFill>
              </a:rPr>
              <a:t>Average Salary Hike</a:t>
            </a:r>
          </a:p>
        </p:txBody>
      </p:sp>
      <p:sp>
        <p:nvSpPr>
          <p:cNvPr id="36" name="Text Box 35"/>
          <p:cNvSpPr txBox="1"/>
          <p:nvPr/>
        </p:nvSpPr>
        <p:spPr>
          <a:xfrm>
            <a:off x="5376545" y="9951720"/>
            <a:ext cx="1176020" cy="675640"/>
          </a:xfrm>
          <a:prstGeom prst="rect">
            <a:avLst/>
          </a:prstGeom>
          <a:noFill/>
        </p:spPr>
        <p:txBody>
          <a:bodyPr wrap="square" rtlCol="0">
            <a:spAutoFit/>
          </a:bodyPr>
          <a:lstStyle/>
          <a:p>
            <a:r>
              <a:rPr lang="en-US" sz="1400" b="1"/>
              <a:t>155+</a:t>
            </a:r>
          </a:p>
          <a:p>
            <a:r>
              <a:rPr lang="en-US" sz="1200">
                <a:solidFill>
                  <a:schemeClr val="bg1">
                    <a:lumMod val="50000"/>
                  </a:schemeClr>
                </a:solidFill>
              </a:rPr>
              <a:t>Countries’ Learners</a:t>
            </a:r>
          </a:p>
        </p:txBody>
      </p:sp>
      <p:pic>
        <p:nvPicPr>
          <p:cNvPr id="47" name="Picture 46" descr="instructor led[1]"/>
          <p:cNvPicPr>
            <a:picLocks noChangeAspect="1"/>
          </p:cNvPicPr>
          <p:nvPr>
            <p:custDataLst>
              <p:tags r:id="rId8"/>
            </p:custDataLst>
          </p:nvPr>
        </p:nvPicPr>
        <p:blipFill>
          <a:blip r:embed="rId21"/>
          <a:stretch>
            <a:fillRect/>
          </a:stretch>
        </p:blipFill>
        <p:spPr>
          <a:xfrm>
            <a:off x="2844165" y="9130030"/>
            <a:ext cx="381000" cy="318135"/>
          </a:xfrm>
          <a:prstGeom prst="rect">
            <a:avLst/>
          </a:prstGeom>
        </p:spPr>
      </p:pic>
      <p:pic>
        <p:nvPicPr>
          <p:cNvPr id="37" name="Picture 36" descr="hiring partners[1]"/>
          <p:cNvPicPr>
            <a:picLocks noChangeAspect="1"/>
          </p:cNvPicPr>
          <p:nvPr>
            <p:custDataLst>
              <p:tags r:id="rId9"/>
            </p:custDataLst>
          </p:nvPr>
        </p:nvPicPr>
        <p:blipFill>
          <a:blip r:embed="rId22"/>
          <a:stretch>
            <a:fillRect/>
          </a:stretch>
        </p:blipFill>
        <p:spPr>
          <a:xfrm>
            <a:off x="4977130" y="9149715"/>
            <a:ext cx="381000" cy="318135"/>
          </a:xfrm>
          <a:prstGeom prst="rect">
            <a:avLst/>
          </a:prstGeom>
        </p:spPr>
      </p:pic>
      <p:pic>
        <p:nvPicPr>
          <p:cNvPr id="38" name="Picture 37"/>
          <p:cNvPicPr>
            <a:picLocks noChangeAspect="1"/>
          </p:cNvPicPr>
          <p:nvPr>
            <p:custDataLst>
              <p:tags r:id="rId10"/>
            </p:custDataLst>
          </p:nvPr>
        </p:nvPicPr>
        <p:blipFill>
          <a:blip r:embed="rId23"/>
          <a:stretch>
            <a:fillRect/>
          </a:stretch>
        </p:blipFill>
        <p:spPr>
          <a:xfrm>
            <a:off x="496570" y="10095230"/>
            <a:ext cx="393700" cy="328295"/>
          </a:xfrm>
          <a:prstGeom prst="rect">
            <a:avLst/>
          </a:prstGeom>
        </p:spPr>
      </p:pic>
      <p:pic>
        <p:nvPicPr>
          <p:cNvPr id="39" name="Picture 38" descr="avg salary hike[1]"/>
          <p:cNvPicPr>
            <a:picLocks noChangeAspect="1"/>
          </p:cNvPicPr>
          <p:nvPr>
            <p:custDataLst>
              <p:tags r:id="rId11"/>
            </p:custDataLst>
          </p:nvPr>
        </p:nvPicPr>
        <p:blipFill>
          <a:blip r:embed="rId24"/>
          <a:stretch>
            <a:fillRect/>
          </a:stretch>
        </p:blipFill>
        <p:spPr>
          <a:xfrm>
            <a:off x="2844165" y="10126345"/>
            <a:ext cx="361950" cy="302260"/>
          </a:xfrm>
          <a:prstGeom prst="rect">
            <a:avLst/>
          </a:prstGeom>
        </p:spPr>
      </p:pic>
      <p:pic>
        <p:nvPicPr>
          <p:cNvPr id="40" name="Picture 39"/>
          <p:cNvPicPr>
            <a:picLocks noChangeAspect="1"/>
          </p:cNvPicPr>
          <p:nvPr>
            <p:custDataLst>
              <p:tags r:id="rId12"/>
            </p:custDataLst>
          </p:nvPr>
        </p:nvPicPr>
        <p:blipFill>
          <a:blip r:embed="rId25"/>
          <a:stretch>
            <a:fillRect/>
          </a:stretch>
        </p:blipFill>
        <p:spPr>
          <a:xfrm>
            <a:off x="5006340" y="10126345"/>
            <a:ext cx="424180" cy="354330"/>
          </a:xfrm>
          <a:prstGeom prst="rect">
            <a:avLst/>
          </a:prstGeom>
        </p:spPr>
      </p:pic>
      <p:cxnSp>
        <p:nvCxnSpPr>
          <p:cNvPr id="41" name="Straight Connector 40"/>
          <p:cNvCxnSpPr/>
          <p:nvPr/>
        </p:nvCxnSpPr>
        <p:spPr>
          <a:xfrm>
            <a:off x="23495" y="11819890"/>
            <a:ext cx="6838950" cy="0"/>
          </a:xfrm>
          <a:prstGeom prst="line">
            <a:avLst/>
          </a:prstGeom>
        </p:spPr>
        <p:style>
          <a:lnRef idx="2">
            <a:schemeClr val="accent1"/>
          </a:lnRef>
          <a:fillRef idx="0">
            <a:srgbClr val="FFFFFF"/>
          </a:fillRef>
          <a:effectRef idx="0">
            <a:srgbClr val="FFFFFF"/>
          </a:effectRef>
          <a:fontRef idx="minor">
            <a:schemeClr val="tx1"/>
          </a:fontRef>
        </p:style>
      </p:cxnSp>
      <p:sp>
        <p:nvSpPr>
          <p:cNvPr id="42" name="Text Box 41"/>
          <p:cNvSpPr txBox="1"/>
          <p:nvPr/>
        </p:nvSpPr>
        <p:spPr>
          <a:xfrm>
            <a:off x="128905" y="11811635"/>
            <a:ext cx="6600190" cy="645160"/>
          </a:xfrm>
          <a:prstGeom prst="rect">
            <a:avLst/>
          </a:prstGeom>
          <a:noFill/>
        </p:spPr>
        <p:txBody>
          <a:bodyPr wrap="square" rtlCol="0">
            <a:spAutoFit/>
          </a:bodyPr>
          <a:lstStyle/>
          <a:p>
            <a:r>
              <a:rPr lang="en-US" altLang="zh-CN">
                <a:solidFill>
                  <a:srgbClr val="7F7F7F"/>
                </a:solidFill>
                <a:sym typeface="+mn-ea"/>
              </a:rPr>
              <a:t>         </a:t>
            </a:r>
            <a:r>
              <a:rPr lang="en-US" altLang="zh-CN" sz="900">
                <a:solidFill>
                  <a:srgbClr val="7F7F7F"/>
                </a:solidFill>
                <a:sym typeface="+mn-ea"/>
              </a:rPr>
              <a:t>US: +91 9291203306                                           sales@global-teq.com                                          www.global-teq.com </a:t>
            </a:r>
            <a:r>
              <a:rPr lang="en-US" altLang="zh-CN">
                <a:solidFill>
                  <a:srgbClr val="7F7F7F"/>
                </a:solidFill>
                <a:sym typeface="+mn-ea"/>
              </a:rPr>
              <a:t>                   </a:t>
            </a:r>
          </a:p>
          <a:p>
            <a:endParaRPr lang="en-US"/>
          </a:p>
        </p:txBody>
      </p:sp>
      <p:pic>
        <p:nvPicPr>
          <p:cNvPr id="2" name="Picture 1"/>
          <p:cNvPicPr>
            <a:picLocks noChangeAspect="1"/>
          </p:cNvPicPr>
          <p:nvPr/>
        </p:nvPicPr>
        <p:blipFill>
          <a:blip r:embed="rId26"/>
          <a:stretch>
            <a:fillRect/>
          </a:stretch>
        </p:blipFill>
        <p:spPr>
          <a:xfrm>
            <a:off x="525145" y="9119870"/>
            <a:ext cx="347980" cy="2908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rious-call-center-worker-with-headset-laptop"/>
          <p:cNvPicPr>
            <a:picLocks noChangeAspect="1"/>
          </p:cNvPicPr>
          <p:nvPr/>
        </p:nvPicPr>
        <p:blipFill>
          <a:blip r:embed="rId8"/>
          <a:stretch>
            <a:fillRect/>
          </a:stretch>
        </p:blipFill>
        <p:spPr>
          <a:xfrm>
            <a:off x="0" y="0"/>
            <a:ext cx="6858000" cy="4572000"/>
          </a:xfrm>
          <a:prstGeom prst="rect">
            <a:avLst/>
          </a:prstGeom>
        </p:spPr>
      </p:pic>
      <p:sp>
        <p:nvSpPr>
          <p:cNvPr id="5" name="Text Box 4"/>
          <p:cNvSpPr txBox="1"/>
          <p:nvPr/>
        </p:nvSpPr>
        <p:spPr>
          <a:xfrm>
            <a:off x="312420" y="241300"/>
            <a:ext cx="3793490" cy="645160"/>
          </a:xfrm>
          <a:prstGeom prst="rect">
            <a:avLst/>
          </a:prstGeom>
          <a:noFill/>
        </p:spPr>
        <p:txBody>
          <a:bodyPr wrap="square" rtlCol="0">
            <a:spAutoFit/>
          </a:bodyPr>
          <a:lstStyle/>
          <a:p>
            <a:r>
              <a:rPr lang="en-US" sz="3600" b="1" dirty="0">
                <a:solidFill>
                  <a:schemeClr val="accent2"/>
                </a:solidFill>
              </a:rPr>
              <a:t>About Program</a:t>
            </a:r>
          </a:p>
        </p:txBody>
      </p:sp>
      <p:sp>
        <p:nvSpPr>
          <p:cNvPr id="6" name="Text Box 5"/>
          <p:cNvSpPr txBox="1"/>
          <p:nvPr/>
        </p:nvSpPr>
        <p:spPr>
          <a:xfrm>
            <a:off x="312420" y="773430"/>
            <a:ext cx="4768850" cy="1860550"/>
          </a:xfrm>
          <a:prstGeom prst="rect">
            <a:avLst/>
          </a:prstGeom>
          <a:noFill/>
        </p:spPr>
        <p:txBody>
          <a:bodyPr wrap="square" rtlCol="0">
            <a:noAutofit/>
          </a:bodyPr>
          <a:lstStyle/>
          <a:p>
            <a:r>
              <a:rPr lang="en-US" b="1" dirty="0">
                <a:solidFill>
                  <a:schemeClr val="bg1"/>
                </a:solidFill>
              </a:rPr>
              <a:t>This Azure Data Factory Training helps you master Data Modelling, Data Functions, and Power Query preparing you for the DP-203 exam.</a:t>
            </a:r>
          </a:p>
        </p:txBody>
      </p:sp>
      <p:sp>
        <p:nvSpPr>
          <p:cNvPr id="7" name="Text Box 6"/>
          <p:cNvSpPr txBox="1"/>
          <p:nvPr/>
        </p:nvSpPr>
        <p:spPr>
          <a:xfrm>
            <a:off x="328930" y="4845050"/>
            <a:ext cx="3583940" cy="645160"/>
          </a:xfrm>
          <a:prstGeom prst="rect">
            <a:avLst/>
          </a:prstGeom>
          <a:noFill/>
        </p:spPr>
        <p:txBody>
          <a:bodyPr wrap="square" rtlCol="0">
            <a:spAutoFit/>
          </a:bodyPr>
          <a:lstStyle/>
          <a:p>
            <a:r>
              <a:rPr lang="en-US" sz="3600" b="1" dirty="0"/>
              <a:t>Key </a:t>
            </a:r>
            <a:r>
              <a:rPr lang="en-US" sz="3600" b="1" dirty="0">
                <a:solidFill>
                  <a:schemeClr val="accent6"/>
                </a:solidFill>
              </a:rPr>
              <a:t>Highlights</a:t>
            </a:r>
            <a:r>
              <a:rPr lang="en-US" sz="3600" b="1" dirty="0"/>
              <a:t> </a:t>
            </a:r>
          </a:p>
        </p:txBody>
      </p:sp>
      <p:sp>
        <p:nvSpPr>
          <p:cNvPr id="8" name="Text Box 7"/>
          <p:cNvSpPr txBox="1"/>
          <p:nvPr/>
        </p:nvSpPr>
        <p:spPr>
          <a:xfrm>
            <a:off x="538480" y="5781675"/>
            <a:ext cx="2891155" cy="2584450"/>
          </a:xfrm>
          <a:prstGeom prst="rect">
            <a:avLst/>
          </a:prstGeom>
          <a:noFill/>
        </p:spPr>
        <p:txBody>
          <a:bodyPr wrap="square" rtlCol="0">
            <a:spAutoFit/>
          </a:bodyPr>
          <a:lstStyle/>
          <a:p>
            <a:pPr marL="285750" indent="-285750">
              <a:buFont typeface="Wingdings" panose="05000000000000000000" charset="0"/>
              <a:buChar char="ü"/>
            </a:pPr>
            <a:r>
              <a:rPr lang="en-US" dirty="0"/>
              <a:t>26 </a:t>
            </a:r>
            <a:r>
              <a:rPr lang="en-US" dirty="0" err="1"/>
              <a:t>Hrs</a:t>
            </a:r>
            <a:r>
              <a:rPr lang="en-US" dirty="0"/>
              <a:t> Instructor-led Training</a:t>
            </a:r>
          </a:p>
          <a:p>
            <a:endParaRPr lang="en-US" dirty="0"/>
          </a:p>
          <a:p>
            <a:pPr marL="285750" indent="-285750">
              <a:buFont typeface="Wingdings" panose="05000000000000000000" charset="0"/>
              <a:buChar char="ü"/>
            </a:pPr>
            <a:r>
              <a:rPr lang="en-US" dirty="0"/>
              <a:t>24 </a:t>
            </a:r>
            <a:r>
              <a:rPr lang="en-US" dirty="0" err="1"/>
              <a:t>Hrs</a:t>
            </a:r>
            <a:r>
              <a:rPr lang="en-US" dirty="0"/>
              <a:t> Projects and Exercises</a:t>
            </a:r>
          </a:p>
          <a:p>
            <a:r>
              <a:rPr lang="en-US" dirty="0"/>
              <a:t> </a:t>
            </a:r>
          </a:p>
          <a:p>
            <a:pPr marL="285750" indent="-285750">
              <a:buFont typeface="Wingdings" panose="05000000000000000000" charset="0"/>
              <a:buChar char="ü"/>
            </a:pPr>
            <a:r>
              <a:rPr lang="en-US" dirty="0"/>
              <a:t>Job Assistance</a:t>
            </a:r>
          </a:p>
          <a:p>
            <a:endParaRPr lang="en-US" dirty="0"/>
          </a:p>
          <a:p>
            <a:pPr marL="285750" indent="-285750">
              <a:buFont typeface="Wingdings" panose="05000000000000000000" charset="0"/>
              <a:buChar char="ü"/>
            </a:pPr>
            <a:r>
              <a:rPr lang="en-US" dirty="0"/>
              <a:t>Lifetime Free Upgradation</a:t>
            </a:r>
          </a:p>
        </p:txBody>
      </p:sp>
      <p:sp>
        <p:nvSpPr>
          <p:cNvPr id="9" name="Text Box 8"/>
          <p:cNvSpPr txBox="1"/>
          <p:nvPr/>
        </p:nvSpPr>
        <p:spPr>
          <a:xfrm>
            <a:off x="3912870" y="5814060"/>
            <a:ext cx="2503170" cy="2584450"/>
          </a:xfrm>
          <a:prstGeom prst="rect">
            <a:avLst/>
          </a:prstGeom>
          <a:noFill/>
        </p:spPr>
        <p:txBody>
          <a:bodyPr wrap="square" rtlCol="0">
            <a:spAutoFit/>
          </a:bodyPr>
          <a:lstStyle/>
          <a:p>
            <a:pPr marL="285750" indent="-285750">
              <a:buFont typeface="Wingdings" panose="05000000000000000000" charset="0"/>
              <a:buChar char="ü"/>
            </a:pPr>
            <a:r>
              <a:rPr lang="en-US"/>
              <a:t>26 Hrs Self-paced Videos</a:t>
            </a:r>
          </a:p>
          <a:p>
            <a:endParaRPr lang="en-US"/>
          </a:p>
          <a:p>
            <a:pPr marL="285750" indent="-285750">
              <a:buFont typeface="Wingdings" panose="05000000000000000000" charset="0"/>
              <a:buChar char="ü"/>
            </a:pPr>
            <a:r>
              <a:rPr lang="en-US"/>
              <a:t>Certification from Microsoft</a:t>
            </a:r>
          </a:p>
          <a:p>
            <a:pPr indent="0">
              <a:buFont typeface="Wingdings" panose="05000000000000000000" charset="0"/>
              <a:buNone/>
            </a:pPr>
            <a:endParaRPr lang="en-US"/>
          </a:p>
          <a:p>
            <a:pPr marL="285750" indent="-285750">
              <a:buFont typeface="Wingdings" panose="05000000000000000000" charset="0"/>
              <a:buChar char="ü"/>
            </a:pPr>
            <a:r>
              <a:rPr lang="en-US"/>
              <a:t>Flexible Schedule</a:t>
            </a:r>
          </a:p>
          <a:p>
            <a:endParaRPr lang="en-US"/>
          </a:p>
          <a:p>
            <a:pPr marL="285750" indent="-285750">
              <a:buFont typeface="Wingdings" panose="05000000000000000000" charset="0"/>
              <a:buChar char="ü"/>
            </a:pPr>
            <a:r>
              <a:rPr lang="en-US"/>
              <a:t>Mentor Support</a:t>
            </a:r>
          </a:p>
        </p:txBody>
      </p:sp>
      <p:cxnSp>
        <p:nvCxnSpPr>
          <p:cNvPr id="10" name="Straight Connector 9"/>
          <p:cNvCxnSpPr/>
          <p:nvPr/>
        </p:nvCxnSpPr>
        <p:spPr>
          <a:xfrm>
            <a:off x="3589655" y="5894705"/>
            <a:ext cx="0" cy="2421890"/>
          </a:xfrm>
          <a:prstGeom prst="line">
            <a:avLst/>
          </a:prstGeom>
          <a:ln>
            <a:solidFill>
              <a:schemeClr val="bg1">
                <a:lumMod val="85000"/>
              </a:schemeClr>
            </a:solidFill>
          </a:ln>
        </p:spPr>
        <p:style>
          <a:lnRef idx="2">
            <a:schemeClr val="accent1"/>
          </a:lnRef>
          <a:fillRef idx="0">
            <a:srgbClr val="FFFFFF"/>
          </a:fillRef>
          <a:effectRef idx="0">
            <a:srgbClr val="FFFFFF"/>
          </a:effectRef>
          <a:fontRef idx="minor">
            <a:schemeClr val="tx1"/>
          </a:fontRef>
        </p:style>
      </p:cxnSp>
      <p:cxnSp>
        <p:nvCxnSpPr>
          <p:cNvPr id="11" name="Straight Connector 10"/>
          <p:cNvCxnSpPr/>
          <p:nvPr/>
        </p:nvCxnSpPr>
        <p:spPr>
          <a:xfrm>
            <a:off x="5715" y="11786870"/>
            <a:ext cx="6780530" cy="16510"/>
          </a:xfrm>
          <a:prstGeom prst="line">
            <a:avLst/>
          </a:prstGeom>
        </p:spPr>
        <p:style>
          <a:lnRef idx="2">
            <a:schemeClr val="accent1"/>
          </a:lnRef>
          <a:fillRef idx="0">
            <a:srgbClr val="FFFFFF"/>
          </a:fillRef>
          <a:effectRef idx="0">
            <a:srgbClr val="FFFFFF"/>
          </a:effectRef>
          <a:fontRef idx="minor">
            <a:schemeClr val="tx1"/>
          </a:fontRef>
        </p:style>
      </p:cxnSp>
      <p:graphicFrame>
        <p:nvGraphicFramePr>
          <p:cNvPr id="12" name="Table 11"/>
          <p:cNvGraphicFramePr/>
          <p:nvPr>
            <p:custDataLst>
              <p:tags r:id="rId1"/>
            </p:custDataLst>
          </p:nvPr>
        </p:nvGraphicFramePr>
        <p:xfrm>
          <a:off x="0" y="8656955"/>
          <a:ext cx="6858000" cy="3129280"/>
        </p:xfrm>
        <a:graphic>
          <a:graphicData uri="http://schemas.openxmlformats.org/drawingml/2006/table">
            <a:tbl>
              <a:tblPr firstRow="1" bandRow="1">
                <a:tableStyleId>{5940675A-B579-460E-94D1-54222C63F5DA}</a:tableStyleId>
              </a:tblPr>
              <a:tblGrid>
                <a:gridCol w="6858000">
                  <a:extLst>
                    <a:ext uri="{9D8B030D-6E8A-4147-A177-3AD203B41FA5}">
                      <a16:colId xmlns:a16="http://schemas.microsoft.com/office/drawing/2014/main" val="20000"/>
                    </a:ext>
                  </a:extLst>
                </a:gridCol>
              </a:tblGrid>
              <a:tr h="3129280">
                <a:tc>
                  <a:txBody>
                    <a:bodyPr/>
                    <a:lstStyle/>
                    <a:p>
                      <a:pPr>
                        <a:buNone/>
                      </a:pPr>
                      <a:endParaRPr lang="en-US"/>
                    </a:p>
                  </a:txBody>
                  <a:tcP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0"/>
                  </a:ext>
                </a:extLst>
              </a:tr>
            </a:tbl>
          </a:graphicData>
        </a:graphic>
      </p:graphicFrame>
      <p:sp>
        <p:nvSpPr>
          <p:cNvPr id="13" name="Text Box 12"/>
          <p:cNvSpPr txBox="1"/>
          <p:nvPr/>
        </p:nvSpPr>
        <p:spPr>
          <a:xfrm>
            <a:off x="312420" y="8657590"/>
            <a:ext cx="4907280" cy="460375"/>
          </a:xfrm>
          <a:prstGeom prst="rect">
            <a:avLst/>
          </a:prstGeom>
          <a:noFill/>
        </p:spPr>
        <p:txBody>
          <a:bodyPr wrap="square" rtlCol="0">
            <a:spAutoFit/>
          </a:bodyPr>
          <a:lstStyle/>
          <a:p>
            <a:r>
              <a:rPr lang="en-US" sz="2400" b="1"/>
              <a:t>Program </a:t>
            </a:r>
            <a:r>
              <a:rPr lang="en-US" sz="2400" b="1">
                <a:solidFill>
                  <a:schemeClr val="accent6"/>
                </a:solidFill>
              </a:rPr>
              <a:t>Pedagogy</a:t>
            </a:r>
          </a:p>
        </p:txBody>
      </p:sp>
      <p:sp>
        <p:nvSpPr>
          <p:cNvPr id="14" name="Text Box 13"/>
          <p:cNvSpPr txBox="1"/>
          <p:nvPr/>
        </p:nvSpPr>
        <p:spPr>
          <a:xfrm>
            <a:off x="895350" y="9210675"/>
            <a:ext cx="2117090" cy="429895"/>
          </a:xfrm>
          <a:prstGeom prst="rect">
            <a:avLst/>
          </a:prstGeom>
          <a:noFill/>
        </p:spPr>
        <p:txBody>
          <a:bodyPr wrap="square" rtlCol="0">
            <a:spAutoFit/>
          </a:bodyPr>
          <a:lstStyle/>
          <a:p>
            <a:r>
              <a:rPr lang="en-US" sz="1200" b="1"/>
              <a:t>Instructor-led Training</a:t>
            </a:r>
          </a:p>
          <a:p>
            <a:r>
              <a:rPr lang="en-US" sz="1000">
                <a:solidFill>
                  <a:schemeClr val="bg1">
                    <a:lumMod val="50000"/>
                  </a:schemeClr>
                </a:solidFill>
              </a:rPr>
              <a:t>Get trained by top industry experts</a:t>
            </a:r>
          </a:p>
        </p:txBody>
      </p:sp>
      <p:sp>
        <p:nvSpPr>
          <p:cNvPr id="15" name="Text Box 14"/>
          <p:cNvSpPr txBox="1"/>
          <p:nvPr/>
        </p:nvSpPr>
        <p:spPr>
          <a:xfrm>
            <a:off x="895350" y="9877425"/>
            <a:ext cx="2116455" cy="583565"/>
          </a:xfrm>
          <a:prstGeom prst="rect">
            <a:avLst/>
          </a:prstGeom>
          <a:noFill/>
        </p:spPr>
        <p:txBody>
          <a:bodyPr wrap="square" rtlCol="0">
            <a:spAutoFit/>
          </a:bodyPr>
          <a:lstStyle/>
          <a:p>
            <a:r>
              <a:rPr lang="en-US" sz="1200" b="1"/>
              <a:t>1:1 Personalized Learning</a:t>
            </a:r>
          </a:p>
          <a:p>
            <a:r>
              <a:rPr lang="en-US" sz="1000">
                <a:solidFill>
                  <a:schemeClr val="bg1">
                    <a:lumMod val="50000"/>
                  </a:schemeClr>
                </a:solidFill>
              </a:rPr>
              <a:t>Hands-on exercises, project work, quizzes, and capstone projects</a:t>
            </a:r>
          </a:p>
        </p:txBody>
      </p:sp>
      <p:sp>
        <p:nvSpPr>
          <p:cNvPr id="16" name="Text Box 15"/>
          <p:cNvSpPr txBox="1"/>
          <p:nvPr/>
        </p:nvSpPr>
        <p:spPr>
          <a:xfrm>
            <a:off x="895350" y="10769600"/>
            <a:ext cx="2013585" cy="583565"/>
          </a:xfrm>
          <a:prstGeom prst="rect">
            <a:avLst/>
          </a:prstGeom>
          <a:noFill/>
        </p:spPr>
        <p:txBody>
          <a:bodyPr wrap="square" rtlCol="0">
            <a:spAutoFit/>
          </a:bodyPr>
          <a:lstStyle/>
          <a:p>
            <a:r>
              <a:rPr lang="en-US" sz="1200" b="1"/>
              <a:t>Projects and Exercises</a:t>
            </a:r>
          </a:p>
          <a:p>
            <a:r>
              <a:rPr lang="en-US" sz="1000">
                <a:solidFill>
                  <a:schemeClr val="bg1">
                    <a:lumMod val="50000"/>
                  </a:schemeClr>
                </a:solidFill>
              </a:rPr>
              <a:t>Get real-world experience through projects</a:t>
            </a:r>
          </a:p>
        </p:txBody>
      </p:sp>
      <p:sp>
        <p:nvSpPr>
          <p:cNvPr id="18" name="Text Box 17"/>
          <p:cNvSpPr txBox="1"/>
          <p:nvPr/>
        </p:nvSpPr>
        <p:spPr>
          <a:xfrm>
            <a:off x="4186555" y="9257030"/>
            <a:ext cx="2229485" cy="869315"/>
          </a:xfrm>
          <a:prstGeom prst="rect">
            <a:avLst/>
          </a:prstGeom>
          <a:noFill/>
        </p:spPr>
        <p:txBody>
          <a:bodyPr wrap="square" rtlCol="0">
            <a:noAutofit/>
          </a:bodyPr>
          <a:lstStyle/>
          <a:p>
            <a:r>
              <a:rPr lang="en-US" sz="1200" b="1"/>
              <a:t>hackathons</a:t>
            </a:r>
          </a:p>
          <a:p>
            <a:r>
              <a:rPr lang="en-US" sz="1000">
                <a:solidFill>
                  <a:schemeClr val="bg1">
                    <a:lumMod val="50000"/>
                  </a:schemeClr>
                </a:solidFill>
              </a:rPr>
              <a:t>Get a sense of how real projects are built</a:t>
            </a:r>
          </a:p>
        </p:txBody>
      </p:sp>
      <p:sp>
        <p:nvSpPr>
          <p:cNvPr id="19" name="Text Box 18"/>
          <p:cNvSpPr txBox="1"/>
          <p:nvPr/>
        </p:nvSpPr>
        <p:spPr>
          <a:xfrm>
            <a:off x="4199255" y="9907905"/>
            <a:ext cx="2061210" cy="768350"/>
          </a:xfrm>
          <a:prstGeom prst="rect">
            <a:avLst/>
          </a:prstGeom>
          <a:noFill/>
        </p:spPr>
        <p:txBody>
          <a:bodyPr wrap="square" rtlCol="0">
            <a:spAutoFit/>
          </a:bodyPr>
          <a:lstStyle/>
          <a:p>
            <a:r>
              <a:rPr lang="en-US" sz="1200" b="1"/>
              <a:t>Peer Networking and Group Learning</a:t>
            </a:r>
          </a:p>
          <a:p>
            <a:r>
              <a:rPr lang="en-US" sz="1000">
                <a:solidFill>
                  <a:schemeClr val="bg1">
                    <a:lumMod val="50000"/>
                  </a:schemeClr>
                </a:solidFill>
              </a:rPr>
              <a:t>Improve your professional network and learn from peers</a:t>
            </a:r>
          </a:p>
        </p:txBody>
      </p:sp>
      <p:sp>
        <p:nvSpPr>
          <p:cNvPr id="20" name="Text Box 19"/>
          <p:cNvSpPr txBox="1"/>
          <p:nvPr/>
        </p:nvSpPr>
        <p:spPr>
          <a:xfrm>
            <a:off x="4199255" y="10814050"/>
            <a:ext cx="2061210" cy="583565"/>
          </a:xfrm>
          <a:prstGeom prst="rect">
            <a:avLst/>
          </a:prstGeom>
          <a:noFill/>
        </p:spPr>
        <p:txBody>
          <a:bodyPr wrap="square" rtlCol="0">
            <a:spAutoFit/>
          </a:bodyPr>
          <a:lstStyle/>
          <a:p>
            <a:r>
              <a:rPr lang="en-US" sz="1200" b="1"/>
              <a:t>Gamified Learning</a:t>
            </a:r>
          </a:p>
          <a:p>
            <a:r>
              <a:rPr lang="en-US" sz="1000">
                <a:solidFill>
                  <a:schemeClr val="bg1">
                    <a:lumMod val="50000"/>
                  </a:schemeClr>
                </a:solidFill>
              </a:rPr>
              <a:t>Get involved in group activities to solve real-world problems</a:t>
            </a:r>
          </a:p>
        </p:txBody>
      </p:sp>
      <p:pic>
        <p:nvPicPr>
          <p:cNvPr id="27" name="Picture 26" descr="instructor led[1]"/>
          <p:cNvPicPr>
            <a:picLocks noChangeAspect="1"/>
          </p:cNvPicPr>
          <p:nvPr>
            <p:custDataLst>
              <p:tags r:id="rId2"/>
            </p:custDataLst>
          </p:nvPr>
        </p:nvPicPr>
        <p:blipFill>
          <a:blip r:embed="rId9"/>
          <a:stretch>
            <a:fillRect/>
          </a:stretch>
        </p:blipFill>
        <p:spPr>
          <a:xfrm>
            <a:off x="517525" y="9257030"/>
            <a:ext cx="377825" cy="314325"/>
          </a:xfrm>
          <a:prstGeom prst="rect">
            <a:avLst/>
          </a:prstGeom>
        </p:spPr>
      </p:pic>
      <p:pic>
        <p:nvPicPr>
          <p:cNvPr id="26" name="Picture 25" descr="hackthons[1]"/>
          <p:cNvPicPr>
            <a:picLocks noChangeAspect="1"/>
          </p:cNvPicPr>
          <p:nvPr>
            <p:custDataLst>
              <p:tags r:id="rId3"/>
            </p:custDataLst>
          </p:nvPr>
        </p:nvPicPr>
        <p:blipFill>
          <a:blip r:embed="rId10"/>
          <a:stretch>
            <a:fillRect/>
          </a:stretch>
        </p:blipFill>
        <p:spPr>
          <a:xfrm>
            <a:off x="3807460" y="9329420"/>
            <a:ext cx="379095" cy="315595"/>
          </a:xfrm>
          <a:prstGeom prst="rect">
            <a:avLst/>
          </a:prstGeom>
        </p:spPr>
      </p:pic>
      <p:pic>
        <p:nvPicPr>
          <p:cNvPr id="29" name="Picture 28" descr="group learning[1]"/>
          <p:cNvPicPr>
            <a:picLocks noChangeAspect="1"/>
          </p:cNvPicPr>
          <p:nvPr>
            <p:custDataLst>
              <p:tags r:id="rId4"/>
            </p:custDataLst>
          </p:nvPr>
        </p:nvPicPr>
        <p:blipFill>
          <a:blip r:embed="rId11"/>
          <a:stretch>
            <a:fillRect/>
          </a:stretch>
        </p:blipFill>
        <p:spPr>
          <a:xfrm>
            <a:off x="3810635" y="10066020"/>
            <a:ext cx="391795" cy="327025"/>
          </a:xfrm>
          <a:prstGeom prst="rect">
            <a:avLst/>
          </a:prstGeom>
        </p:spPr>
      </p:pic>
      <p:pic>
        <p:nvPicPr>
          <p:cNvPr id="38" name="Picture 37" descr="project and exercise[1]"/>
          <p:cNvPicPr>
            <a:picLocks noChangeAspect="1"/>
          </p:cNvPicPr>
          <p:nvPr>
            <p:custDataLst>
              <p:tags r:id="rId5"/>
            </p:custDataLst>
          </p:nvPr>
        </p:nvPicPr>
        <p:blipFill>
          <a:blip r:embed="rId12"/>
          <a:stretch>
            <a:fillRect/>
          </a:stretch>
        </p:blipFill>
        <p:spPr>
          <a:xfrm>
            <a:off x="526415" y="10819765"/>
            <a:ext cx="368935" cy="335280"/>
          </a:xfrm>
          <a:prstGeom prst="rect">
            <a:avLst/>
          </a:prstGeom>
        </p:spPr>
      </p:pic>
      <p:pic>
        <p:nvPicPr>
          <p:cNvPr id="31" name="Picture 30" descr="gamified learning[1]"/>
          <p:cNvPicPr>
            <a:picLocks noChangeAspect="1"/>
          </p:cNvPicPr>
          <p:nvPr>
            <p:custDataLst>
              <p:tags r:id="rId6"/>
            </p:custDataLst>
          </p:nvPr>
        </p:nvPicPr>
        <p:blipFill>
          <a:blip r:embed="rId13"/>
          <a:stretch>
            <a:fillRect/>
          </a:stretch>
        </p:blipFill>
        <p:spPr>
          <a:xfrm>
            <a:off x="3813810" y="10892155"/>
            <a:ext cx="388620" cy="291465"/>
          </a:xfrm>
          <a:prstGeom prst="rect">
            <a:avLst/>
          </a:prstGeom>
        </p:spPr>
      </p:pic>
      <p:sp>
        <p:nvSpPr>
          <p:cNvPr id="21" name="Text Box 20"/>
          <p:cNvSpPr txBox="1"/>
          <p:nvPr/>
        </p:nvSpPr>
        <p:spPr>
          <a:xfrm>
            <a:off x="123190" y="11818620"/>
            <a:ext cx="6510655" cy="645160"/>
          </a:xfrm>
          <a:prstGeom prst="rect">
            <a:avLst/>
          </a:prstGeom>
          <a:noFill/>
        </p:spPr>
        <p:txBody>
          <a:bodyPr wrap="square" rtlCol="0">
            <a:spAutoFit/>
          </a:bodyPr>
          <a:lstStyle/>
          <a:p>
            <a:r>
              <a:rPr lang="en-US" altLang="zh-CN">
                <a:solidFill>
                  <a:srgbClr val="7F7F7F"/>
                </a:solidFill>
                <a:sym typeface="+mn-ea"/>
              </a:rPr>
              <a:t>         </a:t>
            </a:r>
            <a:r>
              <a:rPr lang="en-US" altLang="zh-CN" sz="900">
                <a:solidFill>
                  <a:srgbClr val="7F7F7F"/>
                </a:solidFill>
                <a:sym typeface="+mn-ea"/>
              </a:rPr>
              <a:t>US: +91 9291203306                                           sales@global-teq.com                                          www.global-teq.com           </a:t>
            </a:r>
            <a:r>
              <a:rPr lang="en-US" altLang="zh-CN">
                <a:solidFill>
                  <a:srgbClr val="7F7F7F"/>
                </a:solidFill>
                <a:sym typeface="+mn-ea"/>
              </a:rPr>
              <a:t>         </a:t>
            </a:r>
          </a:p>
          <a:p>
            <a:endParaRPr lang="en-US"/>
          </a:p>
        </p:txBody>
      </p:sp>
      <p:pic>
        <p:nvPicPr>
          <p:cNvPr id="2" name="Picture 1"/>
          <p:cNvPicPr>
            <a:picLocks noChangeAspect="1"/>
          </p:cNvPicPr>
          <p:nvPr/>
        </p:nvPicPr>
        <p:blipFill>
          <a:blip r:embed="rId14"/>
          <a:stretch>
            <a:fillRect/>
          </a:stretch>
        </p:blipFill>
        <p:spPr>
          <a:xfrm>
            <a:off x="526415" y="10026015"/>
            <a:ext cx="372110" cy="3098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sz="half" idx="1"/>
          </p:nvPr>
        </p:nvSpPr>
        <p:spPr>
          <a:xfrm>
            <a:off x="471805" y="1787525"/>
            <a:ext cx="2914650" cy="9194800"/>
          </a:xfrm>
        </p:spPr>
        <p:txBody>
          <a:bodyPr>
            <a:normAutofit lnSpcReduction="20000"/>
          </a:bodyPr>
          <a:lstStyle/>
          <a:p>
            <a:pPr marL="0" indent="0">
              <a:buNone/>
            </a:pPr>
            <a:r>
              <a:rPr lang="en-US" sz="1800" b="1" dirty="0">
                <a:solidFill>
                  <a:schemeClr val="accent6"/>
                </a:solidFill>
              </a:rPr>
              <a:t>MODULE 1:</a:t>
            </a:r>
          </a:p>
          <a:p>
            <a:pPr marL="0" indent="0">
              <a:buNone/>
            </a:pPr>
            <a:r>
              <a:rPr lang="en-US" sz="1800" b="1" dirty="0"/>
              <a:t>Power Query</a:t>
            </a:r>
          </a:p>
          <a:p>
            <a:pPr marL="0" indent="0">
              <a:buNone/>
            </a:pPr>
            <a:r>
              <a:rPr lang="en-US" sz="1800" dirty="0"/>
              <a:t>Introduction to Power Query</a:t>
            </a:r>
            <a:endParaRPr lang="en-US" dirty="0"/>
          </a:p>
          <a:p>
            <a:r>
              <a:rPr lang="en-US" sz="1600" dirty="0"/>
              <a:t>Column Level transformations</a:t>
            </a:r>
          </a:p>
          <a:p>
            <a:r>
              <a:rPr lang="en-US" sz="1600" dirty="0"/>
              <a:t>Remove columns/ remove other columns</a:t>
            </a:r>
          </a:p>
          <a:p>
            <a:r>
              <a:rPr lang="en-US" sz="1600" dirty="0"/>
              <a:t>Choose Columns</a:t>
            </a:r>
          </a:p>
          <a:p>
            <a:r>
              <a:rPr lang="en-US" sz="1600" dirty="0"/>
              <a:t>Rename Column</a:t>
            </a:r>
          </a:p>
          <a:p>
            <a:r>
              <a:rPr lang="en-US" sz="1600" dirty="0"/>
              <a:t>Sort Columns</a:t>
            </a:r>
          </a:p>
          <a:p>
            <a:r>
              <a:rPr lang="en-US" sz="1600" dirty="0"/>
              <a:t>Add columns/ Custom column</a:t>
            </a:r>
          </a:p>
          <a:p>
            <a:r>
              <a:rPr lang="en-US" sz="1600" dirty="0"/>
              <a:t>Column from examples</a:t>
            </a:r>
          </a:p>
          <a:p>
            <a:r>
              <a:rPr lang="en-US" sz="1600" dirty="0"/>
              <a:t>Duplicate column</a:t>
            </a:r>
          </a:p>
          <a:p>
            <a:r>
              <a:rPr lang="en-US" sz="1600" dirty="0"/>
              <a:t>Split column</a:t>
            </a:r>
          </a:p>
          <a:p>
            <a:r>
              <a:rPr lang="en-US" sz="1600" dirty="0"/>
              <a:t>Pivot</a:t>
            </a:r>
          </a:p>
          <a:p>
            <a:r>
              <a:rPr lang="en-US" sz="1600" dirty="0"/>
              <a:t>Replace values</a:t>
            </a:r>
          </a:p>
          <a:p>
            <a:r>
              <a:rPr lang="en-US" sz="1600" dirty="0"/>
              <a:t>Drilldown</a:t>
            </a:r>
          </a:p>
          <a:p>
            <a:r>
              <a:rPr lang="en-US" sz="1600" dirty="0"/>
              <a:t>Text filters</a:t>
            </a:r>
          </a:p>
          <a:p>
            <a:endParaRPr lang="en-US" sz="1600" dirty="0"/>
          </a:p>
          <a:p>
            <a:pPr marL="0" indent="0">
              <a:buNone/>
            </a:pPr>
            <a:r>
              <a:rPr lang="en-US" sz="1800" b="1" dirty="0"/>
              <a:t>Row Transformations</a:t>
            </a:r>
          </a:p>
          <a:p>
            <a:r>
              <a:rPr lang="en-US" sz="1600" dirty="0"/>
              <a:t>Header row/ first row as header</a:t>
            </a:r>
          </a:p>
          <a:p>
            <a:r>
              <a:rPr lang="en-US" sz="1600" dirty="0"/>
              <a:t>Keep top rows</a:t>
            </a:r>
          </a:p>
          <a:p>
            <a:r>
              <a:rPr lang="en-US" sz="1600" dirty="0"/>
              <a:t>Keep bottom rows</a:t>
            </a:r>
          </a:p>
          <a:p>
            <a:r>
              <a:rPr lang="en-US" sz="1600" dirty="0"/>
              <a:t>Keep range of rows</a:t>
            </a:r>
          </a:p>
          <a:p>
            <a:r>
              <a:rPr lang="en-US" sz="1600" dirty="0"/>
              <a:t>Keep errors</a:t>
            </a:r>
          </a:p>
          <a:p>
            <a:r>
              <a:rPr lang="en-US" sz="1600" dirty="0"/>
              <a:t>Remove empty</a:t>
            </a:r>
          </a:p>
          <a:p>
            <a:r>
              <a:rPr lang="en-US" sz="1600" dirty="0"/>
              <a:t>Keep duplicates</a:t>
            </a:r>
          </a:p>
          <a:p>
            <a:r>
              <a:rPr lang="en-US" sz="1600" dirty="0"/>
              <a:t>Remove top rows</a:t>
            </a:r>
          </a:p>
          <a:p>
            <a:r>
              <a:rPr lang="en-US" sz="1600" dirty="0"/>
              <a:t>Remove bottom rows</a:t>
            </a:r>
          </a:p>
          <a:p>
            <a:r>
              <a:rPr lang="en-US" sz="1600" dirty="0"/>
              <a:t>Remove alternative rows</a:t>
            </a:r>
          </a:p>
          <a:p>
            <a:endParaRPr lang="en-US" sz="1600" dirty="0"/>
          </a:p>
          <a:p>
            <a:pPr marL="0" indent="0">
              <a:buNone/>
            </a:pPr>
            <a:r>
              <a:rPr lang="en-US" sz="1800" b="1" dirty="0"/>
              <a:t>Group by</a:t>
            </a:r>
          </a:p>
          <a:p>
            <a:pPr marL="0" indent="0">
              <a:buNone/>
            </a:pPr>
            <a:r>
              <a:rPr lang="en-US" sz="1800" b="1" dirty="0"/>
              <a:t>Append queries</a:t>
            </a:r>
          </a:p>
        </p:txBody>
      </p:sp>
      <p:sp>
        <p:nvSpPr>
          <p:cNvPr id="14" name="Content Placeholder 13"/>
          <p:cNvSpPr>
            <a:spLocks noGrp="1"/>
          </p:cNvSpPr>
          <p:nvPr>
            <p:ph sz="half" idx="2"/>
          </p:nvPr>
        </p:nvSpPr>
        <p:spPr>
          <a:xfrm>
            <a:off x="3472180" y="1787525"/>
            <a:ext cx="2914650" cy="9194800"/>
          </a:xfrm>
        </p:spPr>
        <p:txBody>
          <a:bodyPr/>
          <a:lstStyle/>
          <a:p>
            <a:pPr marL="0" indent="0">
              <a:buNone/>
            </a:pPr>
            <a:r>
              <a:rPr lang="en-US" sz="1800" b="1" dirty="0"/>
              <a:t>Merge queries</a:t>
            </a:r>
          </a:p>
          <a:p>
            <a:pPr marL="0" indent="0">
              <a:buNone/>
            </a:pPr>
            <a:r>
              <a:rPr lang="en-US" sz="1800" b="1" dirty="0"/>
              <a:t>Duplicate and Reference</a:t>
            </a:r>
          </a:p>
          <a:p>
            <a:pPr marL="0" indent="0">
              <a:buNone/>
            </a:pPr>
            <a:endParaRPr lang="en-US" sz="1800" b="1" dirty="0"/>
          </a:p>
          <a:p>
            <a:pPr marL="0" indent="0">
              <a:buNone/>
            </a:pPr>
            <a:r>
              <a:rPr lang="en-US" sz="1800" b="1" dirty="0"/>
              <a:t>Parameters</a:t>
            </a:r>
            <a:endParaRPr lang="en-US" dirty="0"/>
          </a:p>
          <a:p>
            <a:r>
              <a:rPr lang="en-US" sz="1600" dirty="0"/>
              <a:t>Any value</a:t>
            </a:r>
          </a:p>
          <a:p>
            <a:r>
              <a:rPr lang="en-US" sz="1600" dirty="0"/>
              <a:t>List of values</a:t>
            </a:r>
          </a:p>
          <a:p>
            <a:r>
              <a:rPr lang="en-US" sz="1600" dirty="0"/>
              <a:t>Query</a:t>
            </a:r>
          </a:p>
          <a:p>
            <a:endParaRPr lang="en-US" sz="1600" dirty="0"/>
          </a:p>
          <a:p>
            <a:pPr marL="0" indent="0">
              <a:buNone/>
            </a:pPr>
            <a:r>
              <a:rPr lang="en-US" sz="1800" b="1" dirty="0"/>
              <a:t>Converting the query to list</a:t>
            </a:r>
          </a:p>
          <a:p>
            <a:pPr marL="0" indent="0">
              <a:buNone/>
            </a:pPr>
            <a:endParaRPr lang="en-US" sz="1600" b="1" dirty="0"/>
          </a:p>
          <a:p>
            <a:pPr marL="0" indent="0">
              <a:buNone/>
            </a:pPr>
            <a:r>
              <a:rPr lang="en-US" sz="1800" b="1" dirty="0">
                <a:solidFill>
                  <a:schemeClr val="accent6"/>
                </a:solidFill>
              </a:rPr>
              <a:t>MODULE 2:</a:t>
            </a:r>
          </a:p>
          <a:p>
            <a:pPr marL="0" indent="0">
              <a:buNone/>
            </a:pPr>
            <a:r>
              <a:rPr lang="en-US" sz="1800" b="1" dirty="0"/>
              <a:t>Introduction to Data modeling</a:t>
            </a:r>
            <a:endParaRPr lang="en-US" sz="1600" b="1" dirty="0"/>
          </a:p>
          <a:p>
            <a:r>
              <a:rPr lang="en-US" sz="1600" dirty="0"/>
              <a:t>DAX functions</a:t>
            </a:r>
          </a:p>
          <a:p>
            <a:pPr marL="0" indent="0">
              <a:buNone/>
            </a:pPr>
            <a:endParaRPr lang="en-US" sz="1600" dirty="0"/>
          </a:p>
          <a:p>
            <a:pPr marL="0" indent="0">
              <a:buNone/>
            </a:pPr>
            <a:r>
              <a:rPr lang="en-US" sz="1600" b="1" dirty="0"/>
              <a:t>String functions</a:t>
            </a:r>
          </a:p>
          <a:p>
            <a:r>
              <a:rPr lang="en-US" sz="1600" dirty="0"/>
              <a:t>Len</a:t>
            </a:r>
          </a:p>
          <a:p>
            <a:r>
              <a:rPr lang="en-US" sz="1600" dirty="0"/>
              <a:t>Concatenate</a:t>
            </a:r>
          </a:p>
          <a:p>
            <a:r>
              <a:rPr lang="en-US" sz="1600" dirty="0"/>
              <a:t>Left</a:t>
            </a:r>
          </a:p>
          <a:p>
            <a:r>
              <a:rPr lang="en-US" sz="1600" dirty="0"/>
              <a:t>Right</a:t>
            </a:r>
          </a:p>
          <a:p>
            <a:r>
              <a:rPr lang="en-US" sz="1600" dirty="0"/>
              <a:t>Trim</a:t>
            </a:r>
          </a:p>
          <a:p>
            <a:r>
              <a:rPr lang="en-US" sz="1600" dirty="0"/>
              <a:t>Substitute (Part of string)</a:t>
            </a:r>
          </a:p>
          <a:p>
            <a:r>
              <a:rPr lang="en-US" sz="1600" dirty="0"/>
              <a:t>Replace</a:t>
            </a:r>
          </a:p>
          <a:p>
            <a:r>
              <a:rPr lang="en-US" sz="1600" dirty="0"/>
              <a:t>Find</a:t>
            </a:r>
          </a:p>
          <a:p>
            <a:r>
              <a:rPr lang="en-US" sz="1600" dirty="0"/>
              <a:t>Search</a:t>
            </a:r>
          </a:p>
          <a:p>
            <a:r>
              <a:rPr lang="en-US" sz="1600" dirty="0"/>
              <a:t>Lower</a:t>
            </a:r>
          </a:p>
          <a:p>
            <a:r>
              <a:rPr lang="en-US" sz="1600" dirty="0"/>
              <a:t>Upper</a:t>
            </a:r>
          </a:p>
          <a:p>
            <a:r>
              <a:rPr lang="en-US" sz="1600" dirty="0"/>
              <a:t>Mid</a:t>
            </a:r>
          </a:p>
        </p:txBody>
      </p:sp>
      <p:pic>
        <p:nvPicPr>
          <p:cNvPr id="4" name="Picture 3" descr="binary-code-background"/>
          <p:cNvPicPr>
            <a:picLocks noChangeAspect="1"/>
          </p:cNvPicPr>
          <p:nvPr/>
        </p:nvPicPr>
        <p:blipFill>
          <a:blip r:embed="rId3"/>
          <a:stretch>
            <a:fillRect/>
          </a:stretch>
        </p:blipFill>
        <p:spPr>
          <a:xfrm>
            <a:off x="4132580" y="0"/>
            <a:ext cx="2725420" cy="1652270"/>
          </a:xfrm>
          <a:prstGeom prst="rect">
            <a:avLst/>
          </a:prstGeom>
        </p:spPr>
      </p:pic>
      <p:graphicFrame>
        <p:nvGraphicFramePr>
          <p:cNvPr id="5" name="Table 4"/>
          <p:cNvGraphicFramePr/>
          <p:nvPr>
            <p:custDataLst>
              <p:tags r:id="rId1"/>
            </p:custDataLst>
          </p:nvPr>
        </p:nvGraphicFramePr>
        <p:xfrm>
          <a:off x="0" y="-635"/>
          <a:ext cx="4132580" cy="1651635"/>
        </p:xfrm>
        <a:graphic>
          <a:graphicData uri="http://schemas.openxmlformats.org/drawingml/2006/table">
            <a:tbl>
              <a:tblPr firstRow="1" bandRow="1">
                <a:tableStyleId>{5940675A-B579-460E-94D1-54222C63F5DA}</a:tableStyleId>
              </a:tblPr>
              <a:tblGrid>
                <a:gridCol w="4132580">
                  <a:extLst>
                    <a:ext uri="{9D8B030D-6E8A-4147-A177-3AD203B41FA5}">
                      <a16:colId xmlns:a16="http://schemas.microsoft.com/office/drawing/2014/main" val="20000"/>
                    </a:ext>
                  </a:extLst>
                </a:gridCol>
              </a:tblGrid>
              <a:tr h="1651635">
                <a:tc>
                  <a:txBody>
                    <a:bodyPr/>
                    <a:lstStyle/>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extLst>
                  <a:ext uri="{0D108BD9-81ED-4DB2-BD59-A6C34878D82A}">
                    <a16:rowId xmlns:a16="http://schemas.microsoft.com/office/drawing/2014/main" val="10000"/>
                  </a:ext>
                </a:extLst>
              </a:tr>
            </a:tbl>
          </a:graphicData>
        </a:graphic>
      </p:graphicFrame>
      <p:sp>
        <p:nvSpPr>
          <p:cNvPr id="6" name="Text Box 5"/>
          <p:cNvSpPr txBox="1"/>
          <p:nvPr/>
        </p:nvSpPr>
        <p:spPr>
          <a:xfrm>
            <a:off x="226695" y="656590"/>
            <a:ext cx="5532120" cy="645160"/>
          </a:xfrm>
          <a:prstGeom prst="rect">
            <a:avLst/>
          </a:prstGeom>
          <a:noFill/>
        </p:spPr>
        <p:txBody>
          <a:bodyPr wrap="square" rtlCol="0">
            <a:spAutoFit/>
          </a:bodyPr>
          <a:lstStyle/>
          <a:p>
            <a:r>
              <a:rPr lang="en-US" sz="3600" b="1">
                <a:solidFill>
                  <a:schemeClr val="accent2"/>
                </a:solidFill>
              </a:rPr>
              <a:t>Program Curriculum</a:t>
            </a:r>
          </a:p>
        </p:txBody>
      </p:sp>
      <p:cxnSp>
        <p:nvCxnSpPr>
          <p:cNvPr id="15" name="Straight Connector 14"/>
          <p:cNvCxnSpPr/>
          <p:nvPr/>
        </p:nvCxnSpPr>
        <p:spPr>
          <a:xfrm>
            <a:off x="8255" y="11768455"/>
            <a:ext cx="6818630" cy="0"/>
          </a:xfrm>
          <a:prstGeom prst="line">
            <a:avLst/>
          </a:prstGeom>
        </p:spPr>
        <p:style>
          <a:lnRef idx="2">
            <a:schemeClr val="accent1"/>
          </a:lnRef>
          <a:fillRef idx="0">
            <a:srgbClr val="FFFFFF"/>
          </a:fillRef>
          <a:effectRef idx="0">
            <a:srgbClr val="FFFFFF"/>
          </a:effectRef>
          <a:fontRef idx="minor">
            <a:schemeClr val="tx1"/>
          </a:fontRef>
        </p:style>
      </p:cxnSp>
      <p:sp>
        <p:nvSpPr>
          <p:cNvPr id="16" name="Text Box 15"/>
          <p:cNvSpPr txBox="1"/>
          <p:nvPr/>
        </p:nvSpPr>
        <p:spPr>
          <a:xfrm>
            <a:off x="332740" y="11768455"/>
            <a:ext cx="6320155" cy="645160"/>
          </a:xfrm>
          <a:prstGeom prst="rect">
            <a:avLst/>
          </a:prstGeom>
          <a:noFill/>
        </p:spPr>
        <p:txBody>
          <a:bodyPr wrap="square" rtlCol="0">
            <a:spAutoFit/>
          </a:bodyPr>
          <a:lstStyle/>
          <a:p>
            <a:r>
              <a:rPr lang="en-US" altLang="zh-CN">
                <a:solidFill>
                  <a:srgbClr val="7F7F7F"/>
                </a:solidFill>
                <a:sym typeface="+mn-ea"/>
              </a:rPr>
              <a:t>         </a:t>
            </a:r>
            <a:r>
              <a:rPr lang="en-US" altLang="zh-CN" sz="900">
                <a:solidFill>
                  <a:srgbClr val="7F7F7F"/>
                </a:solidFill>
                <a:sym typeface="+mn-ea"/>
              </a:rPr>
              <a:t>US: +91 9291203306                                           sales@global-teq.com                                          www.global-teq.com         </a:t>
            </a:r>
            <a:r>
              <a:rPr lang="en-US" altLang="zh-CN">
                <a:solidFill>
                  <a:srgbClr val="7F7F7F"/>
                </a:solidFill>
                <a:sym typeface="+mn-ea"/>
              </a:rPr>
              <a:t>           </a:t>
            </a:r>
          </a:p>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471805" y="1297940"/>
            <a:ext cx="2914650" cy="9684385"/>
          </a:xfrm>
        </p:spPr>
        <p:txBody>
          <a:bodyPr>
            <a:normAutofit lnSpcReduction="10000"/>
          </a:bodyPr>
          <a:lstStyle/>
          <a:p>
            <a:pPr marL="0" indent="0">
              <a:buNone/>
            </a:pPr>
            <a:r>
              <a:rPr lang="en-US" sz="1800" b="1"/>
              <a:t>Number functions</a:t>
            </a:r>
          </a:p>
          <a:p>
            <a:r>
              <a:rPr lang="en-US" sz="1600"/>
              <a:t>Int</a:t>
            </a:r>
          </a:p>
          <a:p>
            <a:r>
              <a:rPr lang="en-US" sz="1600"/>
              <a:t>Round</a:t>
            </a:r>
          </a:p>
          <a:p>
            <a:r>
              <a:rPr lang="en-US" sz="1600"/>
              <a:t>Roundup</a:t>
            </a:r>
          </a:p>
          <a:p>
            <a:r>
              <a:rPr lang="en-US" sz="1600"/>
              <a:t>Round down</a:t>
            </a:r>
          </a:p>
          <a:p>
            <a:r>
              <a:rPr lang="en-US" sz="1600"/>
              <a:t>Divide</a:t>
            </a:r>
          </a:p>
          <a:p>
            <a:r>
              <a:rPr lang="en-US" sz="1600"/>
              <a:t>Even</a:t>
            </a:r>
          </a:p>
          <a:p>
            <a:r>
              <a:rPr lang="en-US" sz="1600"/>
              <a:t>Odd</a:t>
            </a:r>
          </a:p>
          <a:p>
            <a:r>
              <a:rPr lang="en-US" sz="1600"/>
              <a:t>Sign</a:t>
            </a:r>
          </a:p>
          <a:p>
            <a:r>
              <a:rPr lang="en-US" sz="1600"/>
              <a:t>Abs</a:t>
            </a:r>
          </a:p>
          <a:p>
            <a:endParaRPr lang="en-US" sz="1600"/>
          </a:p>
          <a:p>
            <a:pPr marL="0" indent="0">
              <a:buNone/>
            </a:pPr>
            <a:r>
              <a:rPr lang="en-US" sz="1800" b="1"/>
              <a:t>Aggregate functions</a:t>
            </a:r>
          </a:p>
          <a:p>
            <a:r>
              <a:rPr lang="en-US" sz="1600"/>
              <a:t>Sum</a:t>
            </a:r>
          </a:p>
          <a:p>
            <a:r>
              <a:rPr lang="en-US" sz="1600"/>
              <a:t>Average</a:t>
            </a:r>
          </a:p>
          <a:p>
            <a:r>
              <a:rPr lang="en-US" sz="1600"/>
              <a:t>Min</a:t>
            </a:r>
          </a:p>
          <a:p>
            <a:r>
              <a:rPr lang="en-US" sz="1600"/>
              <a:t>Max</a:t>
            </a:r>
          </a:p>
          <a:p>
            <a:r>
              <a:rPr lang="en-US" sz="1600"/>
              <a:t>Count</a:t>
            </a:r>
          </a:p>
          <a:p>
            <a:r>
              <a:rPr lang="en-US" sz="1600"/>
              <a:t>Sumx /average /minx/maxx/countx</a:t>
            </a:r>
          </a:p>
          <a:p>
            <a:r>
              <a:rPr lang="en-US" sz="1600"/>
              <a:t>Distinctcount</a:t>
            </a:r>
          </a:p>
          <a:p>
            <a:endParaRPr lang="en-US" sz="1600"/>
          </a:p>
          <a:p>
            <a:pPr marL="0" indent="0">
              <a:buNone/>
            </a:pPr>
            <a:r>
              <a:rPr lang="en-US" sz="1800" b="1"/>
              <a:t>Logical functions</a:t>
            </a:r>
          </a:p>
          <a:p>
            <a:r>
              <a:rPr lang="en-US" sz="1600"/>
              <a:t>If</a:t>
            </a:r>
          </a:p>
          <a:p>
            <a:r>
              <a:rPr lang="en-US" sz="1600"/>
              <a:t>Switch</a:t>
            </a:r>
          </a:p>
          <a:p>
            <a:r>
              <a:rPr lang="en-US" sz="1600"/>
              <a:t>Logical OR</a:t>
            </a:r>
          </a:p>
          <a:p>
            <a:r>
              <a:rPr lang="en-US" sz="1600"/>
              <a:t>Logical AND</a:t>
            </a:r>
          </a:p>
          <a:p>
            <a:endParaRPr lang="en-US" sz="1600"/>
          </a:p>
          <a:p>
            <a:pPr marL="0" indent="0">
              <a:buNone/>
            </a:pPr>
            <a:r>
              <a:rPr lang="en-US" sz="1800" b="1">
                <a:solidFill>
                  <a:schemeClr val="accent6"/>
                </a:solidFill>
              </a:rPr>
              <a:t>MODULE 3:</a:t>
            </a:r>
          </a:p>
          <a:p>
            <a:pPr marL="0" indent="0">
              <a:buNone/>
            </a:pPr>
            <a:r>
              <a:rPr lang="en-US" sz="1800" b="1"/>
              <a:t>Date functions</a:t>
            </a:r>
          </a:p>
          <a:p>
            <a:r>
              <a:rPr lang="en-US" sz="1600"/>
              <a:t>Year</a:t>
            </a:r>
          </a:p>
          <a:p>
            <a:r>
              <a:rPr lang="en-US" sz="1600"/>
              <a:t>Month</a:t>
            </a:r>
          </a:p>
          <a:p>
            <a:r>
              <a:rPr lang="en-US" sz="1600"/>
              <a:t>Monthname</a:t>
            </a:r>
          </a:p>
        </p:txBody>
      </p:sp>
      <p:sp>
        <p:nvSpPr>
          <p:cNvPr id="9" name="Content Placeholder 8"/>
          <p:cNvSpPr>
            <a:spLocks noGrp="1"/>
          </p:cNvSpPr>
          <p:nvPr>
            <p:ph sz="half" idx="2"/>
          </p:nvPr>
        </p:nvSpPr>
        <p:spPr>
          <a:xfrm>
            <a:off x="3472180" y="1297940"/>
            <a:ext cx="2914650" cy="9684385"/>
          </a:xfrm>
        </p:spPr>
        <p:txBody>
          <a:bodyPr/>
          <a:lstStyle/>
          <a:p>
            <a:r>
              <a:rPr lang="en-US" sz="1600"/>
              <a:t>Quarter</a:t>
            </a:r>
          </a:p>
          <a:p>
            <a:r>
              <a:rPr lang="en-US" sz="1600"/>
              <a:t>Weekday</a:t>
            </a:r>
          </a:p>
          <a:p>
            <a:r>
              <a:rPr lang="en-US" sz="1600"/>
              <a:t>Weeknumber</a:t>
            </a:r>
          </a:p>
          <a:p>
            <a:r>
              <a:rPr lang="en-US" sz="1600"/>
              <a:t>Startof month</a:t>
            </a:r>
          </a:p>
          <a:p>
            <a:r>
              <a:rPr lang="en-US" sz="1600"/>
              <a:t>End of month</a:t>
            </a:r>
          </a:p>
          <a:p>
            <a:r>
              <a:rPr lang="en-US" sz="1600"/>
              <a:t>Datediff</a:t>
            </a:r>
          </a:p>
          <a:p>
            <a:r>
              <a:rPr lang="en-US" sz="1600"/>
              <a:t>Hour</a:t>
            </a:r>
          </a:p>
          <a:p>
            <a:r>
              <a:rPr lang="en-US" sz="1600"/>
              <a:t>Minute</a:t>
            </a:r>
          </a:p>
          <a:p>
            <a:r>
              <a:rPr lang="en-US" sz="1600"/>
              <a:t>Today</a:t>
            </a:r>
          </a:p>
          <a:p>
            <a:r>
              <a:rPr lang="en-US" sz="1600"/>
              <a:t>Now</a:t>
            </a:r>
          </a:p>
          <a:p>
            <a:endParaRPr lang="en-US" sz="1600"/>
          </a:p>
          <a:p>
            <a:pPr marL="0" indent="0">
              <a:buNone/>
            </a:pPr>
            <a:r>
              <a:rPr lang="en-US" sz="1800" b="1"/>
              <a:t>Filter functions</a:t>
            </a:r>
            <a:endParaRPr lang="en-US" sz="1600"/>
          </a:p>
          <a:p>
            <a:r>
              <a:rPr lang="en-US" sz="1600"/>
              <a:t>Filter</a:t>
            </a:r>
          </a:p>
          <a:p>
            <a:r>
              <a:rPr lang="en-US" sz="1600"/>
              <a:t>Calculate</a:t>
            </a:r>
          </a:p>
          <a:p>
            <a:r>
              <a:rPr lang="en-US" sz="1600"/>
              <a:t>Calculatetable</a:t>
            </a:r>
          </a:p>
          <a:p>
            <a:endParaRPr lang="en-US" sz="1600"/>
          </a:p>
          <a:p>
            <a:pPr marL="0" indent="0">
              <a:buNone/>
            </a:pPr>
            <a:r>
              <a:rPr lang="en-US" sz="1800" b="1"/>
              <a:t>Time intelligence functions</a:t>
            </a:r>
            <a:endParaRPr lang="en-US" sz="1600"/>
          </a:p>
          <a:p>
            <a:r>
              <a:rPr lang="en-US" sz="1600"/>
              <a:t>Calender</a:t>
            </a:r>
          </a:p>
          <a:p>
            <a:r>
              <a:rPr lang="en-US" sz="1600"/>
              <a:t>Calenderauto</a:t>
            </a:r>
          </a:p>
          <a:p>
            <a:r>
              <a:rPr lang="en-US" sz="1600"/>
              <a:t>Previousyear</a:t>
            </a:r>
          </a:p>
          <a:p>
            <a:r>
              <a:rPr lang="en-US" sz="1600"/>
              <a:t>Previousmonth</a:t>
            </a:r>
          </a:p>
          <a:p>
            <a:r>
              <a:rPr lang="en-US" sz="1600"/>
              <a:t>Totalytd</a:t>
            </a:r>
          </a:p>
          <a:p>
            <a:r>
              <a:rPr lang="en-US" sz="1600"/>
              <a:t>Totalmtd</a:t>
            </a:r>
          </a:p>
          <a:p>
            <a:r>
              <a:rPr lang="en-US" sz="1600"/>
              <a:t>Totalqtd</a:t>
            </a:r>
          </a:p>
          <a:p>
            <a:pPr marL="0" indent="0">
              <a:buNone/>
            </a:pPr>
            <a:endParaRPr lang="en-US" sz="1600"/>
          </a:p>
          <a:p>
            <a:pPr marL="0" indent="0">
              <a:buNone/>
            </a:pPr>
            <a:r>
              <a:rPr lang="en-US" sz="1800" b="1">
                <a:solidFill>
                  <a:schemeClr val="accent6"/>
                </a:solidFill>
              </a:rPr>
              <a:t>MODULE 4:</a:t>
            </a:r>
            <a:endParaRPr lang="en-US" sz="1800" b="1"/>
          </a:p>
          <a:p>
            <a:pPr marL="0" indent="0">
              <a:buNone/>
            </a:pPr>
            <a:r>
              <a:rPr lang="en-US" sz="1800" b="1"/>
              <a:t>Introduction to Power View</a:t>
            </a:r>
          </a:p>
          <a:p>
            <a:pPr marL="0" indent="0">
              <a:buNone/>
            </a:pPr>
            <a:endParaRPr lang="en-US" sz="1800" b="1"/>
          </a:p>
          <a:p>
            <a:pPr marL="0" indent="0">
              <a:buNone/>
            </a:pPr>
            <a:r>
              <a:rPr lang="en-US" sz="1600" b="1"/>
              <a:t>Report design</a:t>
            </a:r>
          </a:p>
          <a:p>
            <a:r>
              <a:rPr lang="en-US" sz="1600"/>
              <a:t>Table </a:t>
            </a:r>
          </a:p>
        </p:txBody>
      </p:sp>
      <p:pic>
        <p:nvPicPr>
          <p:cNvPr id="5" name="Picture 4" descr="binary-code-background"/>
          <p:cNvPicPr>
            <a:picLocks noChangeAspect="1"/>
          </p:cNvPicPr>
          <p:nvPr/>
        </p:nvPicPr>
        <p:blipFill>
          <a:blip r:embed="rId3"/>
          <a:stretch>
            <a:fillRect/>
          </a:stretch>
        </p:blipFill>
        <p:spPr>
          <a:xfrm>
            <a:off x="3761740" y="0"/>
            <a:ext cx="3096260" cy="1148080"/>
          </a:xfrm>
          <a:prstGeom prst="rect">
            <a:avLst/>
          </a:prstGeom>
        </p:spPr>
      </p:pic>
      <p:graphicFrame>
        <p:nvGraphicFramePr>
          <p:cNvPr id="6" name="Table 5"/>
          <p:cNvGraphicFramePr/>
          <p:nvPr>
            <p:custDataLst>
              <p:tags r:id="rId1"/>
            </p:custDataLst>
          </p:nvPr>
        </p:nvGraphicFramePr>
        <p:xfrm>
          <a:off x="0" y="635"/>
          <a:ext cx="3762375" cy="1146810"/>
        </p:xfrm>
        <a:graphic>
          <a:graphicData uri="http://schemas.openxmlformats.org/drawingml/2006/table">
            <a:tbl>
              <a:tblPr firstRow="1" bandRow="1">
                <a:tableStyleId>{5940675A-B579-460E-94D1-54222C63F5DA}</a:tableStyleId>
              </a:tblPr>
              <a:tblGrid>
                <a:gridCol w="3762375">
                  <a:extLst>
                    <a:ext uri="{9D8B030D-6E8A-4147-A177-3AD203B41FA5}">
                      <a16:colId xmlns:a16="http://schemas.microsoft.com/office/drawing/2014/main" val="20000"/>
                    </a:ext>
                  </a:extLst>
                </a:gridCol>
              </a:tblGrid>
              <a:tr h="1146810">
                <a:tc>
                  <a:txBody>
                    <a:bodyPr/>
                    <a:lstStyle/>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extLst>
                  <a:ext uri="{0D108BD9-81ED-4DB2-BD59-A6C34878D82A}">
                    <a16:rowId xmlns:a16="http://schemas.microsoft.com/office/drawing/2014/main" val="10000"/>
                  </a:ext>
                </a:extLst>
              </a:tr>
            </a:tbl>
          </a:graphicData>
        </a:graphic>
      </p:graphicFrame>
      <p:cxnSp>
        <p:nvCxnSpPr>
          <p:cNvPr id="10" name="Straight Connector 9"/>
          <p:cNvCxnSpPr/>
          <p:nvPr/>
        </p:nvCxnSpPr>
        <p:spPr>
          <a:xfrm>
            <a:off x="38100" y="11811635"/>
            <a:ext cx="6804025" cy="0"/>
          </a:xfrm>
          <a:prstGeom prst="line">
            <a:avLst/>
          </a:prstGeom>
        </p:spPr>
        <p:style>
          <a:lnRef idx="2">
            <a:schemeClr val="accent1"/>
          </a:lnRef>
          <a:fillRef idx="0">
            <a:srgbClr val="FFFFFF"/>
          </a:fillRef>
          <a:effectRef idx="0">
            <a:srgbClr val="FFFFFF"/>
          </a:effectRef>
          <a:fontRef idx="minor">
            <a:schemeClr val="tx1"/>
          </a:fontRef>
        </p:style>
      </p:cxnSp>
      <p:sp>
        <p:nvSpPr>
          <p:cNvPr id="11" name="Text Box 10"/>
          <p:cNvSpPr txBox="1"/>
          <p:nvPr/>
        </p:nvSpPr>
        <p:spPr>
          <a:xfrm>
            <a:off x="243205" y="11824335"/>
            <a:ext cx="6499225" cy="368300"/>
          </a:xfrm>
          <a:prstGeom prst="rect">
            <a:avLst/>
          </a:prstGeom>
          <a:noFill/>
        </p:spPr>
        <p:txBody>
          <a:bodyPr wrap="square" rtlCol="0">
            <a:spAutoFit/>
          </a:bodyPr>
          <a:lstStyle/>
          <a:p>
            <a:r>
              <a:rPr lang="en-US" altLang="zh-CN" sz="900">
                <a:solidFill>
                  <a:srgbClr val="7F7F7F"/>
                </a:solidFill>
                <a:sym typeface="+mn-ea"/>
              </a:rPr>
              <a:t>         US: +91 9291203306                                           sales@global-teq.com                                          www.global-teq.com                    </a:t>
            </a:r>
          </a:p>
          <a:p>
            <a:endParaRPr lang="en-US" sz="9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471805" y="1731010"/>
            <a:ext cx="2914650" cy="9251315"/>
          </a:xfrm>
        </p:spPr>
        <p:txBody>
          <a:bodyPr/>
          <a:lstStyle/>
          <a:p>
            <a:r>
              <a:rPr lang="en-US" sz="1600"/>
              <a:t>Matrix</a:t>
            </a:r>
          </a:p>
          <a:p>
            <a:r>
              <a:rPr lang="en-US" sz="1600"/>
              <a:t>Charts</a:t>
            </a:r>
          </a:p>
          <a:p>
            <a:r>
              <a:rPr lang="en-US" sz="1600"/>
              <a:t>Import the visuals from Market place and customize</a:t>
            </a:r>
          </a:p>
          <a:p>
            <a:r>
              <a:rPr lang="en-US" sz="1600"/>
              <a:t>Filters (visual level, page level and report level)</a:t>
            </a:r>
          </a:p>
          <a:p>
            <a:r>
              <a:rPr lang="en-US" sz="1600"/>
              <a:t>Drill down</a:t>
            </a:r>
          </a:p>
          <a:p>
            <a:r>
              <a:rPr lang="en-US" sz="1600"/>
              <a:t>Drill through</a:t>
            </a:r>
          </a:p>
          <a:p>
            <a:r>
              <a:rPr lang="en-US" sz="1600"/>
              <a:t>Roles</a:t>
            </a:r>
          </a:p>
          <a:p>
            <a:r>
              <a:rPr lang="en-US" sz="1600"/>
              <a:t>Bookmarks</a:t>
            </a:r>
          </a:p>
          <a:p>
            <a:r>
              <a:rPr lang="en-US" sz="1600"/>
              <a:t>Navigations</a:t>
            </a:r>
          </a:p>
          <a:p>
            <a:r>
              <a:rPr lang="en-US" sz="1600"/>
              <a:t>Grouping/Ungrouping</a:t>
            </a:r>
          </a:p>
          <a:p>
            <a:r>
              <a:rPr lang="en-US" sz="1600"/>
              <a:t>Usage of Buttons, Shapes, Lines etc</a:t>
            </a:r>
          </a:p>
          <a:p>
            <a:r>
              <a:rPr lang="en-US" sz="1600"/>
              <a:t>Create the Report Templates</a:t>
            </a:r>
          </a:p>
          <a:p>
            <a:endParaRPr lang="en-US"/>
          </a:p>
          <a:p>
            <a:pPr marL="0" indent="0">
              <a:buNone/>
            </a:pPr>
            <a:r>
              <a:rPr lang="en-US" sz="1800" b="1"/>
              <a:t>Security</a:t>
            </a:r>
            <a:endParaRPr lang="en-US"/>
          </a:p>
          <a:p>
            <a:r>
              <a:rPr lang="en-US" sz="1600"/>
              <a:t>Create Roles and customization/Row level Security</a:t>
            </a:r>
          </a:p>
          <a:p>
            <a:r>
              <a:rPr lang="en-US" sz="1600"/>
              <a:t>Role based security</a:t>
            </a:r>
          </a:p>
          <a:p>
            <a:endParaRPr lang="en-US" sz="1600"/>
          </a:p>
          <a:p>
            <a:pPr marL="0" indent="0">
              <a:buNone/>
            </a:pPr>
            <a:r>
              <a:rPr lang="en-US" sz="1800" b="1">
                <a:solidFill>
                  <a:schemeClr val="accent6"/>
                </a:solidFill>
              </a:rPr>
              <a:t>MODULE 5:</a:t>
            </a:r>
          </a:p>
          <a:p>
            <a:pPr marL="0" indent="0">
              <a:buNone/>
            </a:pPr>
            <a:r>
              <a:rPr lang="en-US" sz="1800" b="1"/>
              <a:t>POWER BI SERVICE</a:t>
            </a:r>
            <a:endParaRPr lang="en-US" sz="1600" b="1"/>
          </a:p>
          <a:p>
            <a:r>
              <a:rPr lang="en-US" sz="1600"/>
              <a:t>Introduction to Power BI service</a:t>
            </a:r>
          </a:p>
          <a:p>
            <a:r>
              <a:rPr lang="en-US" sz="1600"/>
              <a:t>Workspaces </a:t>
            </a:r>
          </a:p>
          <a:p>
            <a:r>
              <a:rPr lang="en-US" sz="1600"/>
              <a:t>Access management</a:t>
            </a:r>
          </a:p>
          <a:p>
            <a:r>
              <a:rPr lang="en-US" sz="1600"/>
              <a:t>Pro, Premium and Premium per user licenses</a:t>
            </a:r>
          </a:p>
          <a:p>
            <a:r>
              <a:rPr lang="en-US" sz="1600"/>
              <a:t>Dash boards design</a:t>
            </a:r>
          </a:p>
        </p:txBody>
      </p:sp>
      <p:sp>
        <p:nvSpPr>
          <p:cNvPr id="9" name="Content Placeholder 8"/>
          <p:cNvSpPr>
            <a:spLocks noGrp="1"/>
          </p:cNvSpPr>
          <p:nvPr>
            <p:ph sz="half" idx="2"/>
          </p:nvPr>
        </p:nvSpPr>
        <p:spPr>
          <a:xfrm>
            <a:off x="3472180" y="1731010"/>
            <a:ext cx="2914650" cy="9251315"/>
          </a:xfrm>
        </p:spPr>
        <p:txBody>
          <a:bodyPr/>
          <a:lstStyle/>
          <a:p>
            <a:r>
              <a:rPr lang="en-US" sz="1600"/>
              <a:t>Dataset schedule and Refresh</a:t>
            </a:r>
          </a:p>
          <a:p>
            <a:r>
              <a:rPr lang="en-US" sz="1600"/>
              <a:t>Subscriptions</a:t>
            </a:r>
          </a:p>
          <a:p>
            <a:r>
              <a:rPr lang="en-US" sz="1600"/>
              <a:t>Usage Metrics</a:t>
            </a:r>
          </a:p>
          <a:p>
            <a:r>
              <a:rPr lang="en-US" sz="1600"/>
              <a:t>Design the Reports in Power BI service</a:t>
            </a:r>
          </a:p>
          <a:p>
            <a:r>
              <a:rPr lang="en-US" sz="1600"/>
              <a:t>Power BI Paginated Reports</a:t>
            </a:r>
          </a:p>
          <a:p>
            <a:r>
              <a:rPr lang="en-US" sz="1600"/>
              <a:t>Create the Power BI App</a:t>
            </a:r>
            <a:r>
              <a:rPr lang="en-US"/>
              <a:t> </a:t>
            </a:r>
          </a:p>
          <a:p>
            <a:endParaRPr lang="en-US"/>
          </a:p>
          <a:p>
            <a:pPr marL="0" indent="0">
              <a:buNone/>
            </a:pPr>
            <a:r>
              <a:rPr lang="en-US" sz="1800" b="1"/>
              <a:t>Power BI developer best practices</a:t>
            </a:r>
          </a:p>
        </p:txBody>
      </p:sp>
      <p:pic>
        <p:nvPicPr>
          <p:cNvPr id="5" name="Picture 4" descr="binary-code-background"/>
          <p:cNvPicPr>
            <a:picLocks noChangeAspect="1"/>
          </p:cNvPicPr>
          <p:nvPr/>
        </p:nvPicPr>
        <p:blipFill>
          <a:blip r:embed="rId3"/>
          <a:stretch>
            <a:fillRect/>
          </a:stretch>
        </p:blipFill>
        <p:spPr>
          <a:xfrm>
            <a:off x="3429635" y="0"/>
            <a:ext cx="3428365" cy="1537335"/>
          </a:xfrm>
          <a:prstGeom prst="rect">
            <a:avLst/>
          </a:prstGeom>
        </p:spPr>
      </p:pic>
      <p:graphicFrame>
        <p:nvGraphicFramePr>
          <p:cNvPr id="6" name="Table 5"/>
          <p:cNvGraphicFramePr/>
          <p:nvPr>
            <p:custDataLst>
              <p:tags r:id="rId1"/>
            </p:custDataLst>
          </p:nvPr>
        </p:nvGraphicFramePr>
        <p:xfrm>
          <a:off x="0" y="0"/>
          <a:ext cx="3429000" cy="1511300"/>
        </p:xfrm>
        <a:graphic>
          <a:graphicData uri="http://schemas.openxmlformats.org/drawingml/2006/table">
            <a:tbl>
              <a:tblPr firstRow="1" bandRow="1">
                <a:tableStyleId>{5940675A-B579-460E-94D1-54222C63F5DA}</a:tableStyleId>
              </a:tblPr>
              <a:tblGrid>
                <a:gridCol w="3429000">
                  <a:extLst>
                    <a:ext uri="{9D8B030D-6E8A-4147-A177-3AD203B41FA5}">
                      <a16:colId xmlns:a16="http://schemas.microsoft.com/office/drawing/2014/main" val="20000"/>
                    </a:ext>
                  </a:extLst>
                </a:gridCol>
              </a:tblGrid>
              <a:tr h="1511300">
                <a:tc>
                  <a:txBody>
                    <a:bodyPr/>
                    <a:lstStyle/>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extLst>
                  <a:ext uri="{0D108BD9-81ED-4DB2-BD59-A6C34878D82A}">
                    <a16:rowId xmlns:a16="http://schemas.microsoft.com/office/drawing/2014/main" val="10000"/>
                  </a:ext>
                </a:extLst>
              </a:tr>
            </a:tbl>
          </a:graphicData>
        </a:graphic>
      </p:graphicFrame>
      <p:cxnSp>
        <p:nvCxnSpPr>
          <p:cNvPr id="10" name="Straight Connector 9"/>
          <p:cNvCxnSpPr/>
          <p:nvPr/>
        </p:nvCxnSpPr>
        <p:spPr>
          <a:xfrm>
            <a:off x="22860" y="11809730"/>
            <a:ext cx="6830060" cy="0"/>
          </a:xfrm>
          <a:prstGeom prst="line">
            <a:avLst/>
          </a:prstGeom>
        </p:spPr>
        <p:style>
          <a:lnRef idx="2">
            <a:schemeClr val="accent1"/>
          </a:lnRef>
          <a:fillRef idx="0">
            <a:srgbClr val="FFFFFF"/>
          </a:fillRef>
          <a:effectRef idx="0">
            <a:srgbClr val="FFFFFF"/>
          </a:effectRef>
          <a:fontRef idx="minor">
            <a:schemeClr val="tx1"/>
          </a:fontRef>
        </p:style>
      </p:cxnSp>
      <p:sp>
        <p:nvSpPr>
          <p:cNvPr id="13" name="Text Box 12"/>
          <p:cNvSpPr txBox="1"/>
          <p:nvPr/>
        </p:nvSpPr>
        <p:spPr>
          <a:xfrm>
            <a:off x="209550" y="11809730"/>
            <a:ext cx="6588760" cy="645160"/>
          </a:xfrm>
          <a:prstGeom prst="rect">
            <a:avLst/>
          </a:prstGeom>
          <a:noFill/>
        </p:spPr>
        <p:txBody>
          <a:bodyPr wrap="square" rtlCol="0">
            <a:spAutoFit/>
          </a:bodyPr>
          <a:lstStyle/>
          <a:p>
            <a:r>
              <a:rPr lang="en-US" altLang="zh-CN">
                <a:solidFill>
                  <a:srgbClr val="7F7F7F"/>
                </a:solidFill>
                <a:sym typeface="+mn-ea"/>
              </a:rPr>
              <a:t>         </a:t>
            </a:r>
            <a:r>
              <a:rPr lang="en-US" altLang="zh-CN" sz="900">
                <a:solidFill>
                  <a:srgbClr val="7F7F7F"/>
                </a:solidFill>
                <a:sym typeface="+mn-ea"/>
              </a:rPr>
              <a:t>US: +91 9291203306                                           sales@global-teq.com                                          www.global-teq.com          </a:t>
            </a:r>
            <a:r>
              <a:rPr lang="en-US" altLang="zh-CN">
                <a:solidFill>
                  <a:srgbClr val="7F7F7F"/>
                </a:solidFill>
                <a:sym typeface="+mn-ea"/>
              </a:rPr>
              <a:t>          </a:t>
            </a:r>
          </a:p>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p:nvPr>
            <p:custDataLst>
              <p:tags r:id="rId1"/>
            </p:custDataLst>
          </p:nvPr>
        </p:nvGraphicFramePr>
        <p:xfrm>
          <a:off x="635" y="1086485"/>
          <a:ext cx="6842125" cy="4363720"/>
        </p:xfrm>
        <a:graphic>
          <a:graphicData uri="http://schemas.openxmlformats.org/drawingml/2006/table">
            <a:tbl>
              <a:tblPr firstRow="1" bandRow="1">
                <a:tableStyleId>{5940675A-B579-460E-94D1-54222C63F5DA}</a:tableStyleId>
              </a:tblPr>
              <a:tblGrid>
                <a:gridCol w="6842125">
                  <a:extLst>
                    <a:ext uri="{9D8B030D-6E8A-4147-A177-3AD203B41FA5}">
                      <a16:colId xmlns:a16="http://schemas.microsoft.com/office/drawing/2014/main" val="20000"/>
                    </a:ext>
                  </a:extLst>
                </a:gridCol>
              </a:tblGrid>
              <a:tr h="4363720">
                <a:tc>
                  <a:txBody>
                    <a:bodyPr/>
                    <a:lstStyle/>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extLst>
                  <a:ext uri="{0D108BD9-81ED-4DB2-BD59-A6C34878D82A}">
                    <a16:rowId xmlns:a16="http://schemas.microsoft.com/office/drawing/2014/main" val="10000"/>
                  </a:ext>
                </a:extLst>
              </a:tr>
            </a:tbl>
          </a:graphicData>
        </a:graphic>
      </p:graphicFrame>
      <p:graphicFrame>
        <p:nvGraphicFramePr>
          <p:cNvPr id="8" name="Chart 7"/>
          <p:cNvGraphicFramePr/>
          <p:nvPr>
            <p:custDataLst>
              <p:tags r:id="rId2"/>
            </p:custDataLst>
          </p:nvPr>
        </p:nvGraphicFramePr>
        <p:xfrm>
          <a:off x="561975" y="1953895"/>
          <a:ext cx="2469515" cy="3135630"/>
        </p:xfrm>
        <a:graphic>
          <a:graphicData uri="http://schemas.openxmlformats.org/drawingml/2006/chart">
            <c:chart xmlns:c="http://schemas.openxmlformats.org/drawingml/2006/chart" xmlns:r="http://schemas.openxmlformats.org/officeDocument/2006/relationships" r:id="rId8"/>
          </a:graphicData>
        </a:graphic>
      </p:graphicFrame>
      <p:cxnSp>
        <p:nvCxnSpPr>
          <p:cNvPr id="11" name="Straight Connector 10"/>
          <p:cNvCxnSpPr/>
          <p:nvPr/>
        </p:nvCxnSpPr>
        <p:spPr>
          <a:xfrm>
            <a:off x="313690" y="2917825"/>
            <a:ext cx="966470" cy="22225"/>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cxnSp>
        <p:nvCxnSpPr>
          <p:cNvPr id="12" name="Straight Connector 11"/>
          <p:cNvCxnSpPr/>
          <p:nvPr/>
        </p:nvCxnSpPr>
        <p:spPr>
          <a:xfrm flipV="1">
            <a:off x="2197735" y="2555875"/>
            <a:ext cx="1101725" cy="2032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cxnSp>
        <p:nvCxnSpPr>
          <p:cNvPr id="13" name="Straight Connector 12"/>
          <p:cNvCxnSpPr/>
          <p:nvPr/>
        </p:nvCxnSpPr>
        <p:spPr>
          <a:xfrm>
            <a:off x="2562225" y="2875915"/>
            <a:ext cx="1046480" cy="10795"/>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cxnSp>
        <p:nvCxnSpPr>
          <p:cNvPr id="14" name="Straight Connector 13"/>
          <p:cNvCxnSpPr/>
          <p:nvPr/>
        </p:nvCxnSpPr>
        <p:spPr>
          <a:xfrm flipV="1">
            <a:off x="2682240" y="3234055"/>
            <a:ext cx="978535" cy="762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cxnSp>
        <p:nvCxnSpPr>
          <p:cNvPr id="15" name="Straight Connector 14"/>
          <p:cNvCxnSpPr/>
          <p:nvPr/>
        </p:nvCxnSpPr>
        <p:spPr>
          <a:xfrm flipV="1">
            <a:off x="2449830" y="4140835"/>
            <a:ext cx="1158875" cy="635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cxnSp>
        <p:nvCxnSpPr>
          <p:cNvPr id="16" name="Straight Connector 15"/>
          <p:cNvCxnSpPr/>
          <p:nvPr/>
        </p:nvCxnSpPr>
        <p:spPr>
          <a:xfrm flipH="1" flipV="1">
            <a:off x="389890" y="4404995"/>
            <a:ext cx="1298575" cy="635"/>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8" name="Text Box 17"/>
          <p:cNvSpPr txBox="1"/>
          <p:nvPr/>
        </p:nvSpPr>
        <p:spPr>
          <a:xfrm>
            <a:off x="2682240" y="2570480"/>
            <a:ext cx="2286000" cy="229870"/>
          </a:xfrm>
          <a:prstGeom prst="rect">
            <a:avLst/>
          </a:prstGeom>
          <a:noFill/>
        </p:spPr>
        <p:txBody>
          <a:bodyPr wrap="square" rtlCol="0">
            <a:spAutoFit/>
          </a:bodyPr>
          <a:lstStyle/>
          <a:p>
            <a:r>
              <a:rPr lang="en-US" sz="900">
                <a:solidFill>
                  <a:schemeClr val="bg1"/>
                </a:solidFill>
              </a:rPr>
              <a:t>12% - BFSI</a:t>
            </a:r>
          </a:p>
        </p:txBody>
      </p:sp>
      <p:sp>
        <p:nvSpPr>
          <p:cNvPr id="19" name="Text Box 18"/>
          <p:cNvSpPr txBox="1"/>
          <p:nvPr/>
        </p:nvSpPr>
        <p:spPr>
          <a:xfrm>
            <a:off x="2868930" y="2897505"/>
            <a:ext cx="3435350" cy="229870"/>
          </a:xfrm>
          <a:prstGeom prst="rect">
            <a:avLst/>
          </a:prstGeom>
          <a:noFill/>
        </p:spPr>
        <p:txBody>
          <a:bodyPr wrap="square" rtlCol="0">
            <a:spAutoFit/>
          </a:bodyPr>
          <a:lstStyle/>
          <a:p>
            <a:r>
              <a:rPr lang="en-US" sz="900">
                <a:solidFill>
                  <a:schemeClr val="bg1"/>
                </a:solidFill>
              </a:rPr>
              <a:t>5% - Healthcare</a:t>
            </a:r>
          </a:p>
        </p:txBody>
      </p:sp>
      <p:sp>
        <p:nvSpPr>
          <p:cNvPr id="20" name="Text Box 19"/>
          <p:cNvSpPr txBox="1"/>
          <p:nvPr/>
        </p:nvSpPr>
        <p:spPr>
          <a:xfrm>
            <a:off x="3017520" y="3243580"/>
            <a:ext cx="3138170" cy="229870"/>
          </a:xfrm>
          <a:prstGeom prst="rect">
            <a:avLst/>
          </a:prstGeom>
          <a:noFill/>
        </p:spPr>
        <p:txBody>
          <a:bodyPr wrap="square" rtlCol="0">
            <a:spAutoFit/>
          </a:bodyPr>
          <a:lstStyle/>
          <a:p>
            <a:r>
              <a:rPr lang="en-US" sz="900">
                <a:solidFill>
                  <a:schemeClr val="bg1"/>
                </a:solidFill>
              </a:rPr>
              <a:t>18% - Consulting</a:t>
            </a:r>
          </a:p>
        </p:txBody>
      </p:sp>
      <p:sp>
        <p:nvSpPr>
          <p:cNvPr id="21" name="Text Box 20"/>
          <p:cNvSpPr txBox="1"/>
          <p:nvPr/>
        </p:nvSpPr>
        <p:spPr>
          <a:xfrm>
            <a:off x="2682240" y="4175760"/>
            <a:ext cx="2982595" cy="229870"/>
          </a:xfrm>
          <a:prstGeom prst="rect">
            <a:avLst/>
          </a:prstGeom>
          <a:noFill/>
        </p:spPr>
        <p:txBody>
          <a:bodyPr wrap="square" rtlCol="0">
            <a:spAutoFit/>
          </a:bodyPr>
          <a:lstStyle/>
          <a:p>
            <a:r>
              <a:rPr lang="en-US" sz="900">
                <a:solidFill>
                  <a:schemeClr val="bg1"/>
                </a:solidFill>
              </a:rPr>
              <a:t>10% - Others</a:t>
            </a:r>
          </a:p>
        </p:txBody>
      </p:sp>
      <p:sp>
        <p:nvSpPr>
          <p:cNvPr id="22" name="Text Box 21"/>
          <p:cNvSpPr txBox="1"/>
          <p:nvPr/>
        </p:nvSpPr>
        <p:spPr>
          <a:xfrm>
            <a:off x="313690" y="4405630"/>
            <a:ext cx="2248535" cy="229870"/>
          </a:xfrm>
          <a:prstGeom prst="rect">
            <a:avLst/>
          </a:prstGeom>
          <a:noFill/>
        </p:spPr>
        <p:txBody>
          <a:bodyPr wrap="square" rtlCol="0">
            <a:spAutoFit/>
          </a:bodyPr>
          <a:lstStyle/>
          <a:p>
            <a:r>
              <a:rPr lang="en-US" sz="900">
                <a:solidFill>
                  <a:schemeClr val="bg1"/>
                </a:solidFill>
              </a:rPr>
              <a:t>15% - Telecom</a:t>
            </a:r>
          </a:p>
        </p:txBody>
      </p:sp>
      <p:sp>
        <p:nvSpPr>
          <p:cNvPr id="23" name="Text Box 22"/>
          <p:cNvSpPr txBox="1"/>
          <p:nvPr/>
        </p:nvSpPr>
        <p:spPr>
          <a:xfrm>
            <a:off x="123825" y="2940050"/>
            <a:ext cx="836930" cy="257810"/>
          </a:xfrm>
          <a:prstGeom prst="rect">
            <a:avLst/>
          </a:prstGeom>
          <a:noFill/>
        </p:spPr>
        <p:txBody>
          <a:bodyPr wrap="square" rtlCol="0">
            <a:noAutofit/>
          </a:bodyPr>
          <a:lstStyle/>
          <a:p>
            <a:r>
              <a:rPr lang="en-US" sz="900">
                <a:solidFill>
                  <a:schemeClr val="bg1"/>
                </a:solidFill>
              </a:rPr>
              <a:t>40% - Information Technology</a:t>
            </a:r>
          </a:p>
        </p:txBody>
      </p:sp>
      <p:sp>
        <p:nvSpPr>
          <p:cNvPr id="24" name="Text Box 23"/>
          <p:cNvSpPr txBox="1"/>
          <p:nvPr/>
        </p:nvSpPr>
        <p:spPr>
          <a:xfrm>
            <a:off x="3968750" y="1426210"/>
            <a:ext cx="4793615" cy="368300"/>
          </a:xfrm>
          <a:prstGeom prst="rect">
            <a:avLst/>
          </a:prstGeom>
          <a:noFill/>
        </p:spPr>
        <p:txBody>
          <a:bodyPr wrap="square" rtlCol="0">
            <a:spAutoFit/>
          </a:bodyPr>
          <a:lstStyle/>
          <a:p>
            <a:r>
              <a:rPr lang="en-US" b="1">
                <a:solidFill>
                  <a:schemeClr val="bg1"/>
                </a:solidFill>
              </a:rPr>
              <a:t>Work Experience</a:t>
            </a:r>
          </a:p>
        </p:txBody>
      </p:sp>
      <p:graphicFrame>
        <p:nvGraphicFramePr>
          <p:cNvPr id="26" name="Table 25"/>
          <p:cNvGraphicFramePr/>
          <p:nvPr>
            <p:custDataLst>
              <p:tags r:id="rId3"/>
            </p:custDataLst>
          </p:nvPr>
        </p:nvGraphicFramePr>
        <p:xfrm>
          <a:off x="4102100" y="2323465"/>
          <a:ext cx="1365885" cy="2660650"/>
        </p:xfrm>
        <a:graphic>
          <a:graphicData uri="http://schemas.openxmlformats.org/drawingml/2006/table">
            <a:tbl>
              <a:tblPr firstRow="1" bandRow="1">
                <a:tableStyleId>{5C22544A-7EE6-4342-B048-85BDC9FD1C3A}</a:tableStyleId>
              </a:tblPr>
              <a:tblGrid>
                <a:gridCol w="1365885">
                  <a:extLst>
                    <a:ext uri="{9D8B030D-6E8A-4147-A177-3AD203B41FA5}">
                      <a16:colId xmlns:a16="http://schemas.microsoft.com/office/drawing/2014/main" val="20000"/>
                    </a:ext>
                  </a:extLst>
                </a:gridCol>
              </a:tblGrid>
              <a:tr h="528955">
                <a:tc>
                  <a:txBody>
                    <a:bodyPr/>
                    <a:lstStyle/>
                    <a:p>
                      <a:pPr>
                        <a:buNone/>
                      </a:pPr>
                      <a:endParaRPr lang="en-US"/>
                    </a:p>
                  </a:txBody>
                  <a:tcPr>
                    <a:solidFill>
                      <a:schemeClr val="accent2"/>
                    </a:solidFill>
                  </a:tcPr>
                </a:tc>
                <a:extLst>
                  <a:ext uri="{0D108BD9-81ED-4DB2-BD59-A6C34878D82A}">
                    <a16:rowId xmlns:a16="http://schemas.microsoft.com/office/drawing/2014/main" val="10000"/>
                  </a:ext>
                </a:extLst>
              </a:tr>
              <a:tr h="513080">
                <a:tc>
                  <a:txBody>
                    <a:bodyPr/>
                    <a:lstStyle/>
                    <a:p>
                      <a:pPr>
                        <a:buNone/>
                      </a:pPr>
                      <a:endParaRPr lang="en-US"/>
                    </a:p>
                  </a:txBody>
                  <a:tcPr>
                    <a:solidFill>
                      <a:schemeClr val="accent4"/>
                    </a:solidFill>
                  </a:tcPr>
                </a:tc>
                <a:extLst>
                  <a:ext uri="{0D108BD9-81ED-4DB2-BD59-A6C34878D82A}">
                    <a16:rowId xmlns:a16="http://schemas.microsoft.com/office/drawing/2014/main" val="10001"/>
                  </a:ext>
                </a:extLst>
              </a:tr>
              <a:tr h="612140">
                <a:tc>
                  <a:txBody>
                    <a:bodyPr/>
                    <a:lstStyle/>
                    <a:p>
                      <a:pPr>
                        <a:buNone/>
                      </a:pPr>
                      <a:endParaRPr lang="en-US"/>
                    </a:p>
                  </a:txBody>
                  <a:tcPr>
                    <a:solidFill>
                      <a:schemeClr val="accent6"/>
                    </a:solidFill>
                  </a:tcPr>
                </a:tc>
                <a:extLst>
                  <a:ext uri="{0D108BD9-81ED-4DB2-BD59-A6C34878D82A}">
                    <a16:rowId xmlns:a16="http://schemas.microsoft.com/office/drawing/2014/main" val="10002"/>
                  </a:ext>
                </a:extLst>
              </a:tr>
              <a:tr h="559435">
                <a:tc>
                  <a:txBody>
                    <a:bodyPr/>
                    <a:lstStyle/>
                    <a:p>
                      <a:pPr>
                        <a:buNone/>
                      </a:pPr>
                      <a:endParaRPr lang="en-US"/>
                    </a:p>
                  </a:txBody>
                  <a:tcPr>
                    <a:solidFill>
                      <a:schemeClr val="accent1"/>
                    </a:solidFill>
                  </a:tcPr>
                </a:tc>
                <a:extLst>
                  <a:ext uri="{0D108BD9-81ED-4DB2-BD59-A6C34878D82A}">
                    <a16:rowId xmlns:a16="http://schemas.microsoft.com/office/drawing/2014/main" val="10003"/>
                  </a:ext>
                </a:extLst>
              </a:tr>
              <a:tr h="447040">
                <a:tc>
                  <a:txBody>
                    <a:bodyPr/>
                    <a:lstStyle/>
                    <a:p>
                      <a:pPr>
                        <a:buNone/>
                      </a:pPr>
                      <a:endParaRPr lang="en-US"/>
                    </a:p>
                  </a:txBody>
                  <a:tcPr>
                    <a:solidFill>
                      <a:srgbClr val="7030A0"/>
                    </a:solidFill>
                  </a:tcPr>
                </a:tc>
                <a:extLst>
                  <a:ext uri="{0D108BD9-81ED-4DB2-BD59-A6C34878D82A}">
                    <a16:rowId xmlns:a16="http://schemas.microsoft.com/office/drawing/2014/main" val="10004"/>
                  </a:ext>
                </a:extLst>
              </a:tr>
            </a:tbl>
          </a:graphicData>
        </a:graphic>
      </p:graphicFrame>
      <p:cxnSp>
        <p:nvCxnSpPr>
          <p:cNvPr id="27" name="Straight Connector 26"/>
          <p:cNvCxnSpPr/>
          <p:nvPr/>
        </p:nvCxnSpPr>
        <p:spPr>
          <a:xfrm>
            <a:off x="0" y="11594465"/>
            <a:ext cx="6835140" cy="18415"/>
          </a:xfrm>
          <a:prstGeom prst="line">
            <a:avLst/>
          </a:prstGeom>
        </p:spPr>
        <p:style>
          <a:lnRef idx="2">
            <a:schemeClr val="accent1"/>
          </a:lnRef>
          <a:fillRef idx="0">
            <a:srgbClr val="FFFFFF"/>
          </a:fillRef>
          <a:effectRef idx="0">
            <a:srgbClr val="FFFFFF"/>
          </a:effectRef>
          <a:fontRef idx="minor">
            <a:schemeClr val="tx1"/>
          </a:fontRef>
        </p:style>
      </p:cxnSp>
      <p:cxnSp>
        <p:nvCxnSpPr>
          <p:cNvPr id="29" name="Straight Connector 28"/>
          <p:cNvCxnSpPr/>
          <p:nvPr/>
        </p:nvCxnSpPr>
        <p:spPr>
          <a:xfrm flipV="1">
            <a:off x="5434965" y="2885440"/>
            <a:ext cx="1094740" cy="1270"/>
          </a:xfrm>
          <a:prstGeom prst="line">
            <a:avLst/>
          </a:prstGeom>
          <a:ln w="31750" cap="rnd">
            <a:solidFill>
              <a:schemeClr val="accent4"/>
            </a:solidFill>
            <a:round/>
          </a:ln>
        </p:spPr>
        <p:style>
          <a:lnRef idx="0">
            <a:srgbClr val="FFFFFF"/>
          </a:lnRef>
          <a:fillRef idx="0">
            <a:srgbClr val="FFFFFF"/>
          </a:fillRef>
          <a:effectRef idx="0">
            <a:srgbClr val="FFFFFF"/>
          </a:effectRef>
          <a:fontRef idx="minor">
            <a:schemeClr val="tx1"/>
          </a:fontRef>
        </p:style>
      </p:cxnSp>
      <p:cxnSp>
        <p:nvCxnSpPr>
          <p:cNvPr id="31" name="Straight Connector 30"/>
          <p:cNvCxnSpPr/>
          <p:nvPr/>
        </p:nvCxnSpPr>
        <p:spPr>
          <a:xfrm flipV="1">
            <a:off x="5189855" y="3373120"/>
            <a:ext cx="1320165" cy="13970"/>
          </a:xfrm>
          <a:prstGeom prst="line">
            <a:avLst/>
          </a:prstGeom>
          <a:ln w="31750" cap="rnd">
            <a:solidFill>
              <a:schemeClr val="accent6"/>
            </a:solidFill>
            <a:round/>
          </a:ln>
        </p:spPr>
        <p:style>
          <a:lnRef idx="0">
            <a:srgbClr val="FFFFFF"/>
          </a:lnRef>
          <a:fillRef idx="0">
            <a:srgbClr val="FFFFFF"/>
          </a:fillRef>
          <a:effectRef idx="0">
            <a:srgbClr val="FFFFFF"/>
          </a:effectRef>
          <a:fontRef idx="minor">
            <a:schemeClr val="tx1"/>
          </a:fontRef>
        </p:style>
      </p:cxnSp>
      <p:cxnSp>
        <p:nvCxnSpPr>
          <p:cNvPr id="32" name="Straight Connector 31"/>
          <p:cNvCxnSpPr/>
          <p:nvPr/>
        </p:nvCxnSpPr>
        <p:spPr>
          <a:xfrm>
            <a:off x="5467985" y="2338070"/>
            <a:ext cx="1050290" cy="9525"/>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cxnSp>
        <p:nvCxnSpPr>
          <p:cNvPr id="33" name="Straight Connector 32"/>
          <p:cNvCxnSpPr/>
          <p:nvPr/>
        </p:nvCxnSpPr>
        <p:spPr>
          <a:xfrm flipV="1">
            <a:off x="5323840" y="3994785"/>
            <a:ext cx="1183005" cy="7620"/>
          </a:xfrm>
          <a:prstGeom prst="line">
            <a:avLst/>
          </a:prstGeom>
          <a:ln w="31750" cap="rnd">
            <a:solidFill>
              <a:schemeClr val="accent1"/>
            </a:solidFill>
            <a:round/>
          </a:ln>
        </p:spPr>
        <p:style>
          <a:lnRef idx="0">
            <a:srgbClr val="FFFFFF"/>
          </a:lnRef>
          <a:fillRef idx="0">
            <a:srgbClr val="FFFFFF"/>
          </a:fillRef>
          <a:effectRef idx="0">
            <a:srgbClr val="FFFFFF"/>
          </a:effectRef>
          <a:fontRef idx="minor">
            <a:schemeClr val="tx1"/>
          </a:fontRef>
        </p:style>
      </p:cxnSp>
      <p:cxnSp>
        <p:nvCxnSpPr>
          <p:cNvPr id="34" name="Straight Connector 33"/>
          <p:cNvCxnSpPr/>
          <p:nvPr/>
        </p:nvCxnSpPr>
        <p:spPr>
          <a:xfrm>
            <a:off x="5206365" y="4533900"/>
            <a:ext cx="1303655" cy="0"/>
          </a:xfrm>
          <a:prstGeom prst="line">
            <a:avLst/>
          </a:prstGeom>
          <a:ln w="31750" cap="rnd">
            <a:solidFill>
              <a:srgbClr val="7030A0"/>
            </a:solidFill>
            <a:round/>
          </a:ln>
        </p:spPr>
        <p:style>
          <a:lnRef idx="0">
            <a:srgbClr val="FFFFFF"/>
          </a:lnRef>
          <a:fillRef idx="0">
            <a:srgbClr val="FFFFFF"/>
          </a:fillRef>
          <a:effectRef idx="0">
            <a:srgbClr val="FFFFFF"/>
          </a:effectRef>
          <a:fontRef idx="minor">
            <a:schemeClr val="tx1"/>
          </a:fontRef>
        </p:style>
      </p:cxnSp>
      <p:sp>
        <p:nvSpPr>
          <p:cNvPr id="35" name="Text Box 34"/>
          <p:cNvSpPr txBox="1"/>
          <p:nvPr/>
        </p:nvSpPr>
        <p:spPr>
          <a:xfrm>
            <a:off x="5664835" y="2353945"/>
            <a:ext cx="1771650" cy="368300"/>
          </a:xfrm>
          <a:prstGeom prst="rect">
            <a:avLst/>
          </a:prstGeom>
          <a:noFill/>
        </p:spPr>
        <p:txBody>
          <a:bodyPr wrap="square" rtlCol="0">
            <a:spAutoFit/>
          </a:bodyPr>
          <a:lstStyle/>
          <a:p>
            <a:r>
              <a:rPr lang="en-US" sz="900" b="1">
                <a:solidFill>
                  <a:schemeClr val="bg1"/>
                </a:solidFill>
              </a:rPr>
              <a:t>20%</a:t>
            </a:r>
          </a:p>
          <a:p>
            <a:r>
              <a:rPr lang="en-US" sz="900">
                <a:solidFill>
                  <a:schemeClr val="bg1"/>
                </a:solidFill>
              </a:rPr>
              <a:t>12+ years</a:t>
            </a:r>
          </a:p>
        </p:txBody>
      </p:sp>
      <p:sp>
        <p:nvSpPr>
          <p:cNvPr id="36" name="Text Box 35"/>
          <p:cNvSpPr txBox="1"/>
          <p:nvPr/>
        </p:nvSpPr>
        <p:spPr>
          <a:xfrm>
            <a:off x="5664835" y="2917825"/>
            <a:ext cx="2256155" cy="368300"/>
          </a:xfrm>
          <a:prstGeom prst="rect">
            <a:avLst/>
          </a:prstGeom>
          <a:noFill/>
        </p:spPr>
        <p:txBody>
          <a:bodyPr wrap="square" rtlCol="0">
            <a:spAutoFit/>
          </a:bodyPr>
          <a:lstStyle/>
          <a:p>
            <a:r>
              <a:rPr lang="en-US" sz="900" b="1">
                <a:solidFill>
                  <a:schemeClr val="bg1"/>
                </a:solidFill>
              </a:rPr>
              <a:t>23%</a:t>
            </a:r>
          </a:p>
          <a:p>
            <a:r>
              <a:rPr lang="en-US" sz="900">
                <a:solidFill>
                  <a:schemeClr val="bg1"/>
                </a:solidFill>
              </a:rPr>
              <a:t>9-12 years</a:t>
            </a:r>
          </a:p>
        </p:txBody>
      </p:sp>
      <p:sp>
        <p:nvSpPr>
          <p:cNvPr id="38" name="Text Box 37"/>
          <p:cNvSpPr txBox="1"/>
          <p:nvPr/>
        </p:nvSpPr>
        <p:spPr>
          <a:xfrm>
            <a:off x="5664835" y="3376930"/>
            <a:ext cx="3542030" cy="368300"/>
          </a:xfrm>
          <a:prstGeom prst="rect">
            <a:avLst/>
          </a:prstGeom>
          <a:noFill/>
        </p:spPr>
        <p:txBody>
          <a:bodyPr wrap="square" rtlCol="0">
            <a:spAutoFit/>
          </a:bodyPr>
          <a:lstStyle/>
          <a:p>
            <a:r>
              <a:rPr lang="en-US" sz="900" b="1">
                <a:solidFill>
                  <a:schemeClr val="bg1"/>
                </a:solidFill>
              </a:rPr>
              <a:t>22%</a:t>
            </a:r>
          </a:p>
          <a:p>
            <a:r>
              <a:rPr lang="en-US" sz="900">
                <a:solidFill>
                  <a:schemeClr val="bg1"/>
                </a:solidFill>
              </a:rPr>
              <a:t>6-9 years</a:t>
            </a:r>
          </a:p>
        </p:txBody>
      </p:sp>
      <p:sp>
        <p:nvSpPr>
          <p:cNvPr id="39" name="Text Box 38"/>
          <p:cNvSpPr txBox="1"/>
          <p:nvPr/>
        </p:nvSpPr>
        <p:spPr>
          <a:xfrm>
            <a:off x="5664835" y="4037965"/>
            <a:ext cx="1854835" cy="368300"/>
          </a:xfrm>
          <a:prstGeom prst="rect">
            <a:avLst/>
          </a:prstGeom>
          <a:noFill/>
        </p:spPr>
        <p:txBody>
          <a:bodyPr wrap="square" rtlCol="0">
            <a:spAutoFit/>
          </a:bodyPr>
          <a:lstStyle/>
          <a:p>
            <a:r>
              <a:rPr lang="en-US" sz="900" b="1">
                <a:solidFill>
                  <a:schemeClr val="bg1"/>
                </a:solidFill>
              </a:rPr>
              <a:t>20%</a:t>
            </a:r>
          </a:p>
          <a:p>
            <a:r>
              <a:rPr lang="en-US" sz="900">
                <a:solidFill>
                  <a:schemeClr val="bg1"/>
                </a:solidFill>
              </a:rPr>
              <a:t>3-6 years</a:t>
            </a:r>
          </a:p>
        </p:txBody>
      </p:sp>
      <p:sp>
        <p:nvSpPr>
          <p:cNvPr id="40" name="Text Box 39"/>
          <p:cNvSpPr txBox="1"/>
          <p:nvPr/>
        </p:nvSpPr>
        <p:spPr>
          <a:xfrm>
            <a:off x="5664835" y="4523740"/>
            <a:ext cx="3308350" cy="368300"/>
          </a:xfrm>
          <a:prstGeom prst="rect">
            <a:avLst/>
          </a:prstGeom>
          <a:noFill/>
        </p:spPr>
        <p:txBody>
          <a:bodyPr wrap="square" rtlCol="0">
            <a:spAutoFit/>
          </a:bodyPr>
          <a:lstStyle/>
          <a:p>
            <a:r>
              <a:rPr lang="en-US" sz="900" b="1">
                <a:solidFill>
                  <a:schemeClr val="bg1"/>
                </a:solidFill>
              </a:rPr>
              <a:t>15%</a:t>
            </a:r>
          </a:p>
          <a:p>
            <a:r>
              <a:rPr lang="en-US" sz="900">
                <a:solidFill>
                  <a:schemeClr val="bg1"/>
                </a:solidFill>
              </a:rPr>
              <a:t>0-3 years</a:t>
            </a:r>
          </a:p>
        </p:txBody>
      </p:sp>
      <p:pic>
        <p:nvPicPr>
          <p:cNvPr id="48" name="Picture 47" descr="binary-code-background"/>
          <p:cNvPicPr>
            <a:picLocks noChangeAspect="1"/>
          </p:cNvPicPr>
          <p:nvPr/>
        </p:nvPicPr>
        <p:blipFill>
          <a:blip r:embed="rId9"/>
          <a:stretch>
            <a:fillRect/>
          </a:stretch>
        </p:blipFill>
        <p:spPr>
          <a:xfrm>
            <a:off x="3968750" y="22860"/>
            <a:ext cx="2874010" cy="1081405"/>
          </a:xfrm>
          <a:prstGeom prst="rect">
            <a:avLst/>
          </a:prstGeom>
        </p:spPr>
      </p:pic>
      <p:graphicFrame>
        <p:nvGraphicFramePr>
          <p:cNvPr id="50" name="Table 49"/>
          <p:cNvGraphicFramePr/>
          <p:nvPr>
            <p:custDataLst>
              <p:tags r:id="rId4"/>
            </p:custDataLst>
          </p:nvPr>
        </p:nvGraphicFramePr>
        <p:xfrm>
          <a:off x="0" y="12700"/>
          <a:ext cx="3969385" cy="1109980"/>
        </p:xfrm>
        <a:graphic>
          <a:graphicData uri="http://schemas.openxmlformats.org/drawingml/2006/table">
            <a:tbl>
              <a:tblPr firstRow="1" bandRow="1">
                <a:tableStyleId>{5940675A-B579-460E-94D1-54222C63F5DA}</a:tableStyleId>
              </a:tblPr>
              <a:tblGrid>
                <a:gridCol w="3969385">
                  <a:extLst>
                    <a:ext uri="{9D8B030D-6E8A-4147-A177-3AD203B41FA5}">
                      <a16:colId xmlns:a16="http://schemas.microsoft.com/office/drawing/2014/main" val="20000"/>
                    </a:ext>
                  </a:extLst>
                </a:gridCol>
              </a:tblGrid>
              <a:tr h="1109980">
                <a:tc>
                  <a:txBody>
                    <a:bodyPr/>
                    <a:lstStyle/>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extLst>
                  <a:ext uri="{0D108BD9-81ED-4DB2-BD59-A6C34878D82A}">
                    <a16:rowId xmlns:a16="http://schemas.microsoft.com/office/drawing/2014/main" val="10000"/>
                  </a:ext>
                </a:extLst>
              </a:tr>
            </a:tbl>
          </a:graphicData>
        </a:graphic>
      </p:graphicFrame>
      <p:sp>
        <p:nvSpPr>
          <p:cNvPr id="52" name="Text Box 51"/>
          <p:cNvSpPr txBox="1"/>
          <p:nvPr/>
        </p:nvSpPr>
        <p:spPr>
          <a:xfrm>
            <a:off x="576580" y="283845"/>
            <a:ext cx="2745740" cy="521970"/>
          </a:xfrm>
          <a:prstGeom prst="rect">
            <a:avLst/>
          </a:prstGeom>
          <a:noFill/>
        </p:spPr>
        <p:txBody>
          <a:bodyPr wrap="square" rtlCol="0">
            <a:spAutoFit/>
          </a:bodyPr>
          <a:lstStyle/>
          <a:p>
            <a:r>
              <a:rPr lang="en-US" sz="2800" b="1">
                <a:solidFill>
                  <a:schemeClr val="accent2"/>
                </a:solidFill>
              </a:rPr>
              <a:t>Meet The Batch</a:t>
            </a:r>
          </a:p>
        </p:txBody>
      </p:sp>
      <p:sp>
        <p:nvSpPr>
          <p:cNvPr id="53" name="Text Box 52"/>
          <p:cNvSpPr txBox="1"/>
          <p:nvPr/>
        </p:nvSpPr>
        <p:spPr>
          <a:xfrm>
            <a:off x="341630" y="1341755"/>
            <a:ext cx="2812415" cy="645160"/>
          </a:xfrm>
          <a:prstGeom prst="rect">
            <a:avLst/>
          </a:prstGeom>
          <a:noFill/>
        </p:spPr>
        <p:txBody>
          <a:bodyPr wrap="square" rtlCol="0">
            <a:spAutoFit/>
          </a:bodyPr>
          <a:lstStyle/>
          <a:p>
            <a:r>
              <a:rPr lang="en-US" b="1">
                <a:solidFill>
                  <a:schemeClr val="bg1"/>
                </a:solidFill>
              </a:rPr>
              <a:t>Industries Our Learners Come From</a:t>
            </a:r>
          </a:p>
        </p:txBody>
      </p:sp>
      <p:cxnSp>
        <p:nvCxnSpPr>
          <p:cNvPr id="54" name="Straight Connector 53"/>
          <p:cNvCxnSpPr/>
          <p:nvPr/>
        </p:nvCxnSpPr>
        <p:spPr>
          <a:xfrm>
            <a:off x="5080" y="1104900"/>
            <a:ext cx="6880225" cy="22225"/>
          </a:xfrm>
          <a:prstGeom prst="line">
            <a:avLst/>
          </a:prstGeom>
          <a:ln w="31750" cap="rnd">
            <a:solidFill>
              <a:schemeClr val="accent6"/>
            </a:solidFill>
            <a:round/>
          </a:ln>
        </p:spPr>
        <p:style>
          <a:lnRef idx="0">
            <a:srgbClr val="FFFFFF"/>
          </a:lnRef>
          <a:fillRef idx="0">
            <a:srgbClr val="FFFFFF"/>
          </a:fillRef>
          <a:effectRef idx="0">
            <a:srgbClr val="FFFFFF"/>
          </a:effectRef>
          <a:fontRef idx="minor">
            <a:schemeClr val="tx1"/>
          </a:fontRef>
        </p:style>
      </p:cxnSp>
      <p:pic>
        <p:nvPicPr>
          <p:cNvPr id="55" name="Picture 54"/>
          <p:cNvPicPr>
            <a:picLocks noChangeAspect="1"/>
          </p:cNvPicPr>
          <p:nvPr>
            <p:custDataLst>
              <p:tags r:id="rId5"/>
            </p:custDataLst>
          </p:nvPr>
        </p:nvPicPr>
        <p:blipFill>
          <a:blip r:embed="rId10"/>
          <a:stretch>
            <a:fillRect/>
          </a:stretch>
        </p:blipFill>
        <p:spPr>
          <a:xfrm>
            <a:off x="7620" y="5450205"/>
            <a:ext cx="1371600" cy="838200"/>
          </a:xfrm>
          <a:prstGeom prst="rect">
            <a:avLst/>
          </a:prstGeom>
        </p:spPr>
      </p:pic>
      <p:sp>
        <p:nvSpPr>
          <p:cNvPr id="56" name="Text Box 55"/>
          <p:cNvSpPr txBox="1"/>
          <p:nvPr/>
        </p:nvSpPr>
        <p:spPr>
          <a:xfrm>
            <a:off x="1456690" y="5529580"/>
            <a:ext cx="3429000" cy="521970"/>
          </a:xfrm>
          <a:prstGeom prst="rect">
            <a:avLst/>
          </a:prstGeom>
          <a:noFill/>
        </p:spPr>
        <p:txBody>
          <a:bodyPr wrap="square" rtlCol="0" anchor="t">
            <a:spAutoFit/>
          </a:bodyPr>
          <a:lstStyle/>
          <a:p>
            <a:r>
              <a:rPr lang="en-US" sz="2800">
                <a:sym typeface="+mn-ea"/>
              </a:rPr>
              <a:t>About </a:t>
            </a:r>
            <a:r>
              <a:rPr lang="en-US" sz="2800" b="1">
                <a:solidFill>
                  <a:schemeClr val="accent6"/>
                </a:solidFill>
                <a:sym typeface="+mn-ea"/>
              </a:rPr>
              <a:t>Global Teq</a:t>
            </a:r>
          </a:p>
        </p:txBody>
      </p:sp>
      <p:sp>
        <p:nvSpPr>
          <p:cNvPr id="57" name="Text Box 56"/>
          <p:cNvSpPr txBox="1"/>
          <p:nvPr/>
        </p:nvSpPr>
        <p:spPr>
          <a:xfrm>
            <a:off x="1553845" y="6096635"/>
            <a:ext cx="4976495" cy="4131945"/>
          </a:xfrm>
          <a:prstGeom prst="rect">
            <a:avLst/>
          </a:prstGeom>
          <a:noFill/>
        </p:spPr>
        <p:txBody>
          <a:bodyPr wrap="square" rtlCol="0" anchor="t">
            <a:noAutofit/>
          </a:bodyPr>
          <a:lstStyle/>
          <a:p>
            <a:r>
              <a:rPr lang="en-US" sz="1200">
                <a:sym typeface="+mn-ea"/>
              </a:rPr>
              <a:t>Global Teq is a global knowledge enhancement company that empowers thousands of professionals every year with skills needed for new age businesses. We enable continuous learning through certification and training programs in project management, IT service management and quality management. Global Teq believes that education in this fast-paced world is enriching when it is accessible anywhere, anytime. We have partnered with leading technologists to make that a reality. Thousands of professionals and students benefit from our 24×7 access to online course ware that has been developed by SME’s.</a:t>
            </a:r>
            <a:endParaRPr lang="en-US" sz="1200"/>
          </a:p>
          <a:p>
            <a:endParaRPr lang="en-US" sz="1200"/>
          </a:p>
          <a:p>
            <a:r>
              <a:rPr lang="en-US" sz="1200">
                <a:sym typeface="+mn-ea"/>
              </a:rPr>
              <a:t>Five reasons why we’re the most preferred training partners</a:t>
            </a:r>
            <a:endParaRPr lang="en-US" sz="1200"/>
          </a:p>
          <a:p>
            <a:endParaRPr lang="en-US" sz="1200"/>
          </a:p>
          <a:p>
            <a:r>
              <a:rPr lang="en-US" sz="1200">
                <a:sym typeface="+mn-ea"/>
              </a:rPr>
              <a:t>• We strive to provide quality education via technological platforms and personal guidance</a:t>
            </a:r>
            <a:endParaRPr lang="en-US" sz="1200"/>
          </a:p>
          <a:p>
            <a:r>
              <a:rPr lang="en-US" sz="1200">
                <a:sym typeface="+mn-ea"/>
              </a:rPr>
              <a:t>• Our instructors and trainers are among the best in the industry</a:t>
            </a:r>
            <a:endParaRPr lang="en-US" sz="1200"/>
          </a:p>
          <a:p>
            <a:r>
              <a:rPr lang="en-US" sz="1200">
                <a:sym typeface="+mn-ea"/>
              </a:rPr>
              <a:t>• The course ware is constantly evaluated and upgraded to reflect the latest industry trends and practices</a:t>
            </a:r>
            <a:endParaRPr lang="en-US" sz="1200"/>
          </a:p>
          <a:p>
            <a:r>
              <a:rPr lang="en-US" sz="1200">
                <a:sym typeface="+mn-ea"/>
              </a:rPr>
              <a:t>• The service team offers unparalleled support, speedy assistance and query resolution</a:t>
            </a:r>
            <a:endParaRPr lang="en-US" sz="1200"/>
          </a:p>
          <a:p>
            <a:r>
              <a:rPr lang="en-US" sz="1200">
                <a:sym typeface="+mn-ea"/>
              </a:rPr>
              <a:t>• A dedicated forum to interact with peers, industry experts and other certified professionals</a:t>
            </a:r>
          </a:p>
        </p:txBody>
      </p:sp>
      <p:sp>
        <p:nvSpPr>
          <p:cNvPr id="58" name="Text Box 57"/>
          <p:cNvSpPr txBox="1"/>
          <p:nvPr/>
        </p:nvSpPr>
        <p:spPr>
          <a:xfrm>
            <a:off x="1539240" y="10395585"/>
            <a:ext cx="3429000" cy="1198880"/>
          </a:xfrm>
          <a:prstGeom prst="rect">
            <a:avLst/>
          </a:prstGeom>
          <a:noFill/>
        </p:spPr>
        <p:txBody>
          <a:bodyPr wrap="square" rtlCol="0" anchor="t">
            <a:spAutoFit/>
          </a:bodyPr>
          <a:lstStyle/>
          <a:p>
            <a:r>
              <a:rPr lang="en-US" sz="1200">
                <a:sym typeface="+mn-ea"/>
              </a:rPr>
              <a:t>13111 N Central Expy Suite # 150</a:t>
            </a:r>
            <a:endParaRPr lang="en-US" sz="1200"/>
          </a:p>
          <a:p>
            <a:r>
              <a:rPr lang="en-US" sz="1200">
                <a:sym typeface="+mn-ea"/>
              </a:rPr>
              <a:t>SG INC CPA, 13111 N Central Expy, Dallas, TX 75243, USA</a:t>
            </a:r>
            <a:endParaRPr lang="en-US" sz="1200"/>
          </a:p>
          <a:p>
            <a:endParaRPr lang="en-US" sz="1200"/>
          </a:p>
          <a:p>
            <a:r>
              <a:rPr lang="en-US" sz="1200" b="1">
                <a:sym typeface="+mn-ea"/>
              </a:rPr>
              <a:t>Call Us: </a:t>
            </a:r>
            <a:r>
              <a:rPr lang="en-US" sz="1200">
                <a:sym typeface="+mn-ea"/>
              </a:rPr>
              <a:t>+91 9291203306</a:t>
            </a:r>
            <a:endParaRPr lang="en-US" sz="1200" b="1"/>
          </a:p>
          <a:p>
            <a:r>
              <a:rPr lang="en-US" sz="1200" b="1">
                <a:sym typeface="+mn-ea"/>
              </a:rPr>
              <a:t>Email:</a:t>
            </a:r>
            <a:r>
              <a:rPr lang="en-US" sz="1200">
                <a:sym typeface="+mn-ea"/>
              </a:rPr>
              <a:t> sales@global-teq.com</a:t>
            </a:r>
          </a:p>
        </p:txBody>
      </p:sp>
      <p:sp>
        <p:nvSpPr>
          <p:cNvPr id="59" name="Text Box 58"/>
          <p:cNvSpPr txBox="1"/>
          <p:nvPr/>
        </p:nvSpPr>
        <p:spPr>
          <a:xfrm>
            <a:off x="1553845" y="10090150"/>
            <a:ext cx="1179830" cy="305435"/>
          </a:xfrm>
          <a:prstGeom prst="rect">
            <a:avLst/>
          </a:prstGeom>
          <a:noFill/>
        </p:spPr>
        <p:txBody>
          <a:bodyPr wrap="square" rtlCol="0" anchor="t">
            <a:noAutofit/>
          </a:bodyPr>
          <a:lstStyle/>
          <a:p>
            <a:r>
              <a:rPr lang="en-US" sz="1600" b="1" u="sng">
                <a:solidFill>
                  <a:schemeClr val="accent6"/>
                </a:solidFill>
                <a:sym typeface="+mn-ea"/>
              </a:rPr>
              <a:t>Contact Us</a:t>
            </a:r>
          </a:p>
        </p:txBody>
      </p:sp>
      <p:sp>
        <p:nvSpPr>
          <p:cNvPr id="60" name="Text Box 59"/>
          <p:cNvSpPr txBox="1"/>
          <p:nvPr/>
        </p:nvSpPr>
        <p:spPr>
          <a:xfrm>
            <a:off x="341630" y="11641455"/>
            <a:ext cx="2610485" cy="357505"/>
          </a:xfrm>
          <a:prstGeom prst="rect">
            <a:avLst/>
          </a:prstGeom>
          <a:noFill/>
        </p:spPr>
        <p:txBody>
          <a:bodyPr wrap="square" rtlCol="0">
            <a:noAutofit/>
          </a:bodyPr>
          <a:lstStyle/>
          <a:p>
            <a:r>
              <a:rPr lang="en-US" altLang="zh-CN" sz="1000">
                <a:solidFill>
                  <a:schemeClr val="accent1"/>
                </a:solidFill>
                <a:sym typeface="+mn-ea"/>
              </a:rPr>
              <a:t>sales@global-teq.com</a:t>
            </a:r>
            <a:endParaRPr lang="en-US" altLang="zh-CN" sz="1000">
              <a:solidFill>
                <a:srgbClr val="7F7F7F"/>
              </a:solidFill>
              <a:sym typeface="+mn-ea"/>
            </a:endParaRPr>
          </a:p>
          <a:p>
            <a:r>
              <a:rPr lang="en-US" altLang="zh-CN" sz="1000" b="1">
                <a:solidFill>
                  <a:srgbClr val="7F7F7F"/>
                </a:solidFill>
                <a:sym typeface="+mn-ea"/>
              </a:rPr>
              <a:t>www.global-teq.com</a:t>
            </a:r>
          </a:p>
          <a:p>
            <a:endParaRPr lang="en-US" sz="1000"/>
          </a:p>
        </p:txBody>
      </p:sp>
      <p:pic>
        <p:nvPicPr>
          <p:cNvPr id="61" name="Picture 60"/>
          <p:cNvPicPr>
            <a:picLocks noChangeAspect="1"/>
          </p:cNvPicPr>
          <p:nvPr>
            <p:custDataLst>
              <p:tags r:id="rId6"/>
            </p:custDataLst>
          </p:nvPr>
        </p:nvPicPr>
        <p:blipFill>
          <a:blip r:embed="rId11"/>
          <a:stretch>
            <a:fillRect/>
          </a:stretch>
        </p:blipFill>
        <p:spPr>
          <a:xfrm>
            <a:off x="5741670" y="11689715"/>
            <a:ext cx="765175" cy="41592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TABLE_ENDDRAG_ORIGIN_RECT" val="539*252"/>
  <p:tag name="TABLE_ENDDRAG_RECT" val="0*638*539*252"/>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TABLE_ENDDRAG_ORIGIN_RECT" val="540*246"/>
  <p:tag name="TABLE_ENDDRAG_RECT" val="0*681*540*246"/>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TABLE_ENDDRAG_ORIGIN_RECT" val="325*130"/>
  <p:tag name="TABLE_ENDDRAG_RECT" val="0*0*325*130"/>
</p:tagLst>
</file>

<file path=ppt/tags/tag23.xml><?xml version="1.0" encoding="utf-8"?>
<p:tagLst xmlns:a="http://schemas.openxmlformats.org/drawingml/2006/main" xmlns:r="http://schemas.openxmlformats.org/officeDocument/2006/relationships" xmlns:p="http://schemas.openxmlformats.org/presentationml/2006/main">
  <p:tag name="TABLE_ENDDRAG_ORIGIN_RECT" val="296*90"/>
  <p:tag name="TABLE_ENDDRAG_RECT" val="0*0*296*90"/>
</p:tagLst>
</file>

<file path=ppt/tags/tag24.xml><?xml version="1.0" encoding="utf-8"?>
<p:tagLst xmlns:a="http://schemas.openxmlformats.org/drawingml/2006/main" xmlns:r="http://schemas.openxmlformats.org/officeDocument/2006/relationships" xmlns:p="http://schemas.openxmlformats.org/presentationml/2006/main">
  <p:tag name="TABLE_ENDDRAG_ORIGIN_RECT" val="270*119"/>
  <p:tag name="TABLE_ENDDRAG_RECT" val="0*0*270*119"/>
</p:tagLst>
</file>

<file path=ppt/tags/tag25.xml><?xml version="1.0" encoding="utf-8"?>
<p:tagLst xmlns:a="http://schemas.openxmlformats.org/drawingml/2006/main" xmlns:r="http://schemas.openxmlformats.org/officeDocument/2006/relationships" xmlns:p="http://schemas.openxmlformats.org/presentationml/2006/main">
  <p:tag name="TABLE_ENDDRAG_ORIGIN_RECT" val="538*343"/>
  <p:tag name="TABLE_ENDDRAG_RECT" val="0*85*538*343"/>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TABLE_ENDDRAG_ORIGIN_RECT" val="107*234"/>
  <p:tag name="TABLE_ENDDRAG_RECT" val="323*182*107*234"/>
</p:tagLst>
</file>

<file path=ppt/tags/tag28.xml><?xml version="1.0" encoding="utf-8"?>
<p:tagLst xmlns:a="http://schemas.openxmlformats.org/drawingml/2006/main" xmlns:r="http://schemas.openxmlformats.org/officeDocument/2006/relationships" xmlns:p="http://schemas.openxmlformats.org/presentationml/2006/main">
  <p:tag name="TABLE_ENDDRAG_ORIGIN_RECT" val="312*84"/>
  <p:tag name="TABLE_ENDDRAG_RECT" val="0*1*312*84"/>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TotalTime>
  <Words>1024</Words>
  <Application>Microsoft Office PowerPoint</Application>
  <PresentationFormat>Widescreen</PresentationFormat>
  <Paragraphs>266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KBK-SYS32</dc:creator>
  <cp:lastModifiedBy>Pradeep Sah</cp:lastModifiedBy>
  <cp:revision>3</cp:revision>
  <dcterms:created xsi:type="dcterms:W3CDTF">2024-08-01T08:05:00Z</dcterms:created>
  <dcterms:modified xsi:type="dcterms:W3CDTF">2024-11-20T08:41:39Z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780699A24EBD4D92AE3D6289C265AF0F_13</vt:lpwstr>
  </property>
  <property fmtid="{D5CDD505-2E9C-101B-9397-08002B2CF9AE}" pid="3" name="KSOProductBuildVer">
    <vt:lpwstr>1033-12.2.0.17153</vt:lpwstr>
  </property>
</Properties>
</file>